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notesSlides/notesSlide22.xml" ContentType="application/vnd.openxmlformats-officedocument.presentationml.notesSlide+xml"/>
  <Override PartName="/ppt/notesSlides/notesSlide14.xml" ContentType="application/vnd.openxmlformats-officedocument.presentationml.notesSlide+xml"/>
  <Override PartName="/ppt/slides/slide22.xml" ContentType="application/vnd.openxmlformats-officedocument.presentationml.slide+xml"/>
  <Override PartName="/ppt/theme/theme2.xml" ContentType="application/vnd.openxmlformats-officedocument.theme+xml"/>
  <Override PartName="/ppt/notesSlides/notesSlide11.xml" ContentType="application/vnd.openxmlformats-officedocument.presentationml.notesSlide+xml"/>
  <Override PartName="/ppt/slides/slide2.xml" ContentType="application/vnd.openxmlformats-officedocument.presentationml.slide+xml"/>
  <Override PartName="/docProps/app.xml" ContentType="application/vnd.openxmlformats-officedocument.extended-properties+xml"/>
  <Override PartName="/ppt/notesSlides/notesSlide9.xml" ContentType="application/vnd.openxmlformats-officedocument.presentationml.notesSlide+xml"/>
  <Override PartName="/ppt/slides/slide11.xml" ContentType="application/vnd.openxmlformats-officedocument.presentationml.slide+xml"/>
  <Override PartName="/ppt/slides/slide18.xml" ContentType="application/vnd.openxmlformats-officedocument.presentationml.slide+xml"/>
  <Override PartName="/ppt/notesSlides/notesSlide16.xml" ContentType="application/vnd.openxmlformats-officedocument.presentationml.notesSlide+xml"/>
  <Override PartName="/ppt/notesSlides/notesSlide21.xml" ContentType="application/vnd.openxmlformats-officedocument.presentationml.notesSlide+xml"/>
  <Override PartName="/ppt/slideLayouts/slideLayout3.xml" ContentType="application/vnd.openxmlformats-officedocument.presentationml.slideLayout+xml"/>
  <Override PartName="/ppt/slides/slide21.xml" ContentType="application/vnd.openxmlformats-officedocument.presentationml.slide+xml"/>
  <Override PartName="/ppt/slideLayouts/slideLayout5.xml" ContentType="application/vnd.openxmlformats-officedocument.presentationml.slideLayout+xml"/>
  <Override PartName="/ppt/slides/slide23.xml" ContentType="application/vnd.openxmlformats-officedocument.presentationml.slide+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viewProps.xml" ContentType="application/vnd.openxmlformats-officedocument.presentationml.viewProps+xml"/>
  <Override PartName="/ppt/slideMasters/slideMaster1.xml" ContentType="application/vnd.openxmlformats-officedocument.presentationml.slideMaster+xml"/>
  <Override PartName="/ppt/notesSlides/notesSlide7.xml" ContentType="application/vnd.openxmlformats-officedocument.presentationml.notesSlide+xml"/>
  <Override PartName="/ppt/notesSlides/notesSlide15.xml" ContentType="application/vnd.openxmlformats-officedocument.presentationml.notesSlide+xml"/>
  <Override PartName="/ppt/notesSlides/notesSlide4.xml" ContentType="application/vnd.openxmlformats-officedocument.presentationml.notesSlide+xml"/>
  <Override PartName="/ppt/notesSlides/notesSlide19.xml" ContentType="application/vnd.openxmlformats-officedocument.presentationml.notesSlide+xml"/>
  <Override PartName="/ppt/slides/slide13.xml" ContentType="application/vnd.openxmlformats-officedocument.presentationml.slide+xml"/>
  <Override PartName="/ppt/slides/slide14.xml" ContentType="application/vnd.openxmlformats-officedocument.presentationml.slide+xml"/>
  <Override PartName="/ppt/notesSlides/notesSlide17.xml" ContentType="application/vnd.openxmlformats-officedocument.presentationml.notesSlide+xml"/>
  <Override PartName="/ppt/notesSlides/notesSlide23.xml" ContentType="application/vnd.openxmlformats-officedocument.presentationml.notesSlide+xml"/>
  <Override PartName="/ppt/notesSlides/notesSlide12.xml" ContentType="application/vnd.openxmlformats-officedocument.presentationml.notesSlide+xml"/>
  <Override PartName="/ppt/notesSlides/notesSlide6.xml" ContentType="application/vnd.openxmlformats-officedocument.presentationml.notesSlide+xml"/>
  <Override PartName="/ppt/slides/slide20.xml" ContentType="application/vnd.openxmlformats-officedocument.presentationml.slide+xml"/>
  <Override PartName="/ppt/slides/slide17.xml" ContentType="application/vnd.openxmlformats-officedocument.presentationml.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notesSlides/notesSlide13.xml" ContentType="application/vnd.openxmlformats-officedocument.presentationml.notesSlide+xml"/>
  <Override PartName="/ppt/slideLayouts/slideLayout1.xml" ContentType="application/vnd.openxmlformats-officedocument.presentationml.slideLayout+xml"/>
  <Override PartName="/ppt/notesSlides/notesSlide1.xml" ContentType="application/vnd.openxmlformats-officedocument.presentationml.notes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slides/slide5.xml" ContentType="application/vnd.openxmlformats-officedocument.presentationml.slide+xml"/>
  <Override PartName="/ppt/slides/slide10.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notesSlides/notesSlide18.xml" ContentType="application/vnd.openxmlformats-officedocument.presentationml.notesSlide+xml"/>
  <Default Extension="png" ContentType="image/png"/>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Override PartName="/ppt/notesSlides/notesSlide8.xml" ContentType="application/vnd.openxmlformats-officedocument.presentationml.notesSlide+xml"/>
  <Override PartName="/docProps/core.xml" ContentType="application/vnd.openxmlformats-package.core-properties+xml"/>
  <Override PartName="/ppt/slides/slide8.xml" ContentType="application/vnd.openxmlformats-officedocument.presentationml.slide+xml"/>
  <Override PartName="/ppt/slides/slide15.xml" ContentType="application/vnd.openxmlformats-officedocument.presentationml.slide+xml"/>
  <Default Extension="bin" ContentType="application/vnd.openxmlformats-officedocument.presentationml.printerSettings"/>
  <Override PartName="/ppt/notesSlides/notesSlide10.xml" ContentType="application/vnd.openxmlformats-officedocument.presentationml.notesSlide+xml"/>
  <Default Extension="rels" ContentType="application/vnd.openxmlformats-package.relationships+xml"/>
  <Override PartName="/ppt/slides/slide9.xml" ContentType="application/vnd.openxmlformats-officedocument.presentationml.slide+xml"/>
  <Override PartName="/ppt/notesSlides/notesSlide24.xml" ContentType="application/vnd.openxmlformats-officedocument.presentationml.notesSlide+xml"/>
  <Override PartName="/ppt/slides/slide24.xml" ContentType="application/vnd.openxmlformats-officedocument.presentationml.slide+xml"/>
  <Override PartName="/ppt/slides/slide6.xml" ContentType="application/vnd.openxmlformats-officedocument.presentationml.slide+xml"/>
  <Override PartName="/ppt/slides/slide16.xml" ContentType="application/vnd.openxmlformats-officedocument.presentationml.slide+xml"/>
  <Override PartName="/ppt/notesSlides/notesSlide20.xml" ContentType="application/vnd.openxmlformats-officedocument.presentationml.notesSlide+xml"/>
  <Override PartName="/ppt/slides/slide19.xml" ContentType="application/vnd.openxmlformats-officedocument.presentationml.slide+xml"/>
  <Override PartName="/ppt/slides/slide12.xml" ContentType="application/vnd.openxmlformats-officedocument.presentationml.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26"/>
  </p:notesMasterIdLst>
  <p:sldIdLst>
    <p:sldId id="257" r:id="rId2"/>
    <p:sldId id="270" r:id="rId3"/>
    <p:sldId id="258" r:id="rId4"/>
    <p:sldId id="259" r:id="rId5"/>
    <p:sldId id="260" r:id="rId6"/>
    <p:sldId id="261" r:id="rId7"/>
    <p:sldId id="262" r:id="rId8"/>
    <p:sldId id="263" r:id="rId9"/>
    <p:sldId id="264" r:id="rId10"/>
    <p:sldId id="265" r:id="rId11"/>
    <p:sldId id="266" r:id="rId12"/>
    <p:sldId id="268" r:id="rId13"/>
    <p:sldId id="285" r:id="rId14"/>
    <p:sldId id="269" r:id="rId15"/>
    <p:sldId id="286" r:id="rId16"/>
    <p:sldId id="272" r:id="rId17"/>
    <p:sldId id="275" r:id="rId18"/>
    <p:sldId id="276" r:id="rId19"/>
    <p:sldId id="278" r:id="rId20"/>
    <p:sldId id="279" r:id="rId21"/>
    <p:sldId id="280" r:id="rId22"/>
    <p:sldId id="281" r:id="rId23"/>
    <p:sldId id="282" r:id="rId24"/>
    <p:sldId id="284" r:id="rId25"/>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normalViewPr>
    <p:restoredLeft sz="15620"/>
    <p:restoredTop sz="94660"/>
  </p:normalViewPr>
  <p:slideViewPr>
    <p:cSldViewPr snapToGrid="0" snapToObjects="1" showGuides="1">
      <p:cViewPr varScale="1">
        <p:scale>
          <a:sx n="73" d="100"/>
          <a:sy n="73" d="100"/>
        </p:scale>
        <p:origin x="-664" y="-96"/>
      </p:cViewPr>
      <p:guideLst>
        <p:guide orient="horz" pos="2160"/>
        <p:guide pos="2825"/>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31" Type="http://schemas.openxmlformats.org/officeDocument/2006/relationships/tableStyles" Target="tableStyles.xml"/><Relationship Id="rId7" Type="http://schemas.openxmlformats.org/officeDocument/2006/relationships/slide" Target="slides/slide6.xml"/><Relationship Id="rId1" Type="http://schemas.openxmlformats.org/officeDocument/2006/relationships/slideMaster" Target="slideMasters/slideMaster1.xml"/><Relationship Id="rId24" Type="http://schemas.openxmlformats.org/officeDocument/2006/relationships/slide" Target="slides/slide23.xml"/><Relationship Id="rId25" Type="http://schemas.openxmlformats.org/officeDocument/2006/relationships/slide" Target="slides/slide24.xml"/><Relationship Id="rId8" Type="http://schemas.openxmlformats.org/officeDocument/2006/relationships/slide" Target="slides/slide7.xml"/><Relationship Id="rId13" Type="http://schemas.openxmlformats.org/officeDocument/2006/relationships/slide" Target="slides/slide12.xml"/><Relationship Id="rId10" Type="http://schemas.openxmlformats.org/officeDocument/2006/relationships/slide" Target="slides/slide9.xml"/><Relationship Id="rId12" Type="http://schemas.openxmlformats.org/officeDocument/2006/relationships/slide" Target="slides/slide11.xml"/><Relationship Id="rId17" Type="http://schemas.openxmlformats.org/officeDocument/2006/relationships/slide" Target="slides/slide16.xml"/><Relationship Id="rId9" Type="http://schemas.openxmlformats.org/officeDocument/2006/relationships/slide" Target="slides/slide8.xml"/><Relationship Id="rId18" Type="http://schemas.openxmlformats.org/officeDocument/2006/relationships/slide" Target="slides/slide17.xml"/><Relationship Id="rId3" Type="http://schemas.openxmlformats.org/officeDocument/2006/relationships/slide" Target="slides/slide2.xml"/><Relationship Id="rId27" Type="http://schemas.openxmlformats.org/officeDocument/2006/relationships/printerSettings" Target="printerSettings/printerSettings1.bin"/><Relationship Id="rId14" Type="http://schemas.openxmlformats.org/officeDocument/2006/relationships/slide" Target="slides/slide13.xml"/><Relationship Id="rId23" Type="http://schemas.openxmlformats.org/officeDocument/2006/relationships/slide" Target="slides/slide22.xml"/><Relationship Id="rId4" Type="http://schemas.openxmlformats.org/officeDocument/2006/relationships/slide" Target="slides/slide3.xml"/><Relationship Id="rId28" Type="http://schemas.openxmlformats.org/officeDocument/2006/relationships/presProps" Target="presProps.xml"/><Relationship Id="rId26" Type="http://schemas.openxmlformats.org/officeDocument/2006/relationships/notesMaster" Target="notesMasters/notesMaster1.xml"/><Relationship Id="rId30" Type="http://schemas.openxmlformats.org/officeDocument/2006/relationships/theme" Target="theme/theme1.xml"/><Relationship Id="rId11" Type="http://schemas.openxmlformats.org/officeDocument/2006/relationships/slide" Target="slides/slide10.xml"/><Relationship Id="rId29" Type="http://schemas.openxmlformats.org/officeDocument/2006/relationships/viewProps" Target="viewProps.xml"/><Relationship Id="rId6" Type="http://schemas.openxmlformats.org/officeDocument/2006/relationships/slide" Target="slides/slide5.xml"/><Relationship Id="rId16" Type="http://schemas.openxmlformats.org/officeDocument/2006/relationships/slide" Target="slides/slide15.xml"/><Relationship Id="rId5" Type="http://schemas.openxmlformats.org/officeDocument/2006/relationships/slide" Target="slides/slide4.xml"/><Relationship Id="rId15" Type="http://schemas.openxmlformats.org/officeDocument/2006/relationships/slide" Target="slides/slide14.xml"/><Relationship Id="rId19" Type="http://schemas.openxmlformats.org/officeDocument/2006/relationships/slide" Target="slides/slide18.xml"/><Relationship Id="rId20" Type="http://schemas.openxmlformats.org/officeDocument/2006/relationships/slide" Target="slides/slide19.xml"/><Relationship Id="rId22" Type="http://schemas.openxmlformats.org/officeDocument/2006/relationships/slide" Target="slides/slide21.xml"/><Relationship Id="rId21" Type="http://schemas.openxmlformats.org/officeDocument/2006/relationships/slide" Target="slides/slide20.xml"/><Relationship Id="rId2" Type="http://schemas.openxmlformats.org/officeDocument/2006/relationships/slide" Target="slides/slid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16FCA18-3021-4E41-81DF-0C28EEBCF52F}" type="datetimeFigureOut">
              <a:rPr lang="en-US" smtClean="0"/>
              <a:pPr/>
              <a:t>10/6/11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08AE8AC6-63A5-C841-880E-E9EC40735D64}"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12738" indent="-273050">
              <a:spcBef>
                <a:spcPts val="775"/>
              </a:spcBef>
              <a:buFont typeface="Wingdings 2" pitchFamily="-112" charset="2"/>
              <a:buChar char=""/>
            </a:pPr>
            <a:r>
              <a:rPr lang="en-US">
                <a:ea typeface="Calibri" pitchFamily="-112" charset="0"/>
                <a:cs typeface="Calibri" pitchFamily="-112" charset="0"/>
                <a:sym typeface="Calibri" pitchFamily="-112" charset="0"/>
              </a:rPr>
              <a:t>Understand the impact on student achievement from effective use of formative assessment, and the role of principals, teachers, and students in that process</a:t>
            </a:r>
          </a:p>
          <a:p>
            <a:pPr marL="312738" indent="-273050">
              <a:spcBef>
                <a:spcPts val="775"/>
              </a:spcBef>
              <a:buFont typeface="Wingdings 2" pitchFamily="-112" charset="2"/>
              <a:buChar char=""/>
            </a:pPr>
            <a:r>
              <a:rPr lang="en-US">
                <a:solidFill>
                  <a:srgbClr val="000000"/>
                </a:solidFill>
                <a:ea typeface="Calibri" pitchFamily="-112" charset="0"/>
                <a:cs typeface="Calibri" pitchFamily="-112" charset="0"/>
                <a:sym typeface="Calibri" pitchFamily="-112" charset="0"/>
              </a:rPr>
              <a:t>Commit to change individual classroom practice and principal leadership with the support of building science PLC</a:t>
            </a:r>
          </a:p>
          <a:p>
            <a:pPr marL="312738" indent="-273050">
              <a:spcBef>
                <a:spcPts val="775"/>
              </a:spcBef>
              <a:buFont typeface="Wingdings 2" pitchFamily="-112" charset="2"/>
              <a:buChar char=""/>
            </a:pPr>
            <a:r>
              <a:rPr lang="en-US">
                <a:solidFill>
                  <a:srgbClr val="000000"/>
                </a:solidFill>
                <a:ea typeface="Calibri" pitchFamily="-112" charset="0"/>
                <a:cs typeface="Calibri" pitchFamily="-112" charset="0"/>
                <a:sym typeface="Calibri" pitchFamily="-112" charset="0"/>
              </a:rPr>
              <a:t>Commit to use evidence for collegial support and accountability, as teachers and principals change classroom and leadership practices to improve student achievement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072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072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ea typeface="Calibri" pitchFamily="-112" charset="0"/>
                <a:cs typeface="Calibri" pitchFamily="-112" charset="0"/>
                <a:sym typeface="Calibri" pitchFamily="-112" charset="0"/>
              </a:rPr>
              <a:t>The </a:t>
            </a:r>
            <a:r>
              <a:rPr lang="en-US">
                <a:solidFill>
                  <a:srgbClr val="0000FF"/>
                </a:solidFill>
                <a:latin typeface="Calibri Bold" charset="0"/>
                <a:ea typeface="Calibri Bold" charset="0"/>
                <a:cs typeface="Calibri Bold" charset="0"/>
                <a:sym typeface="Calibri Bold" charset="0"/>
              </a:rPr>
              <a:t>changes</a:t>
            </a:r>
            <a:r>
              <a:rPr lang="en-US">
                <a:solidFill>
                  <a:srgbClr val="000000"/>
                </a:solidFill>
                <a:ea typeface="Calibri" pitchFamily="-112" charset="0"/>
                <a:cs typeface="Calibri" pitchFamily="-112" charset="0"/>
                <a:sym typeface="Calibri" pitchFamily="-112" charset="0"/>
              </a:rPr>
              <a:t> in classroom practice are </a:t>
            </a:r>
            <a:r>
              <a:rPr lang="en-US">
                <a:solidFill>
                  <a:srgbClr val="0000FF"/>
                </a:solidFill>
                <a:latin typeface="Calibri Bold" charset="0"/>
                <a:ea typeface="Calibri Bold" charset="0"/>
                <a:cs typeface="Calibri Bold" charset="0"/>
                <a:sym typeface="Calibri Bold" charset="0"/>
              </a:rPr>
              <a:t>central</a:t>
            </a:r>
            <a:r>
              <a:rPr lang="en-US">
                <a:solidFill>
                  <a:srgbClr val="000000"/>
                </a:solidFill>
                <a:ea typeface="Calibri" pitchFamily="-112" charset="0"/>
                <a:cs typeface="Calibri" pitchFamily="-112" charset="0"/>
                <a:sym typeface="Calibri" pitchFamily="-112" charset="0"/>
              </a:rPr>
              <a:t> </a:t>
            </a:r>
          </a:p>
          <a:p>
            <a:pPr marL="39688"/>
            <a:r>
              <a:rPr lang="en-US">
                <a:solidFill>
                  <a:srgbClr val="000000"/>
                </a:solidFill>
                <a:ea typeface="Calibri" pitchFamily="-112" charset="0"/>
                <a:cs typeface="Calibri" pitchFamily="-112" charset="0"/>
                <a:sym typeface="Calibri" pitchFamily="-112" charset="0"/>
              </a:rPr>
              <a:t>rather than marginal, and have to be incorporated by each teacher into his or her practice in his or her own way.</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276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2770"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82588" indent="-342900">
              <a:lnSpc>
                <a:spcPct val="90000"/>
              </a:lnSpc>
              <a:spcBef>
                <a:spcPts val="775"/>
              </a:spcBef>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The adoption of minute-to-minute and day-by-day formative assessment requires deep </a:t>
            </a:r>
            <a:r>
              <a:rPr lang="en-US">
                <a:solidFill>
                  <a:srgbClr val="0000FF"/>
                </a:solidFill>
                <a:ea typeface="Calibri" pitchFamily="-112" charset="0"/>
                <a:cs typeface="Calibri" pitchFamily="-112" charset="0"/>
                <a:sym typeface="Calibri" pitchFamily="-112" charset="0"/>
              </a:rPr>
              <a:t>changes</a:t>
            </a:r>
            <a:r>
              <a:rPr lang="en-US">
                <a:solidFill>
                  <a:srgbClr val="000000"/>
                </a:solidFill>
                <a:ea typeface="Calibri" pitchFamily="-112" charset="0"/>
                <a:cs typeface="Calibri" pitchFamily="-112" charset="0"/>
                <a:sym typeface="Calibri" pitchFamily="-112" charset="0"/>
              </a:rPr>
              <a:t> in the way that teachers teach, and this is much harder than it appears.  </a:t>
            </a:r>
          </a:p>
          <a:p>
            <a:pPr marL="382588" indent="-342900">
              <a:lnSpc>
                <a:spcPct val="90000"/>
              </a:lnSpc>
              <a:spcBef>
                <a:spcPts val="775"/>
              </a:spcBef>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For example, a teacher with 20 years of experience will have asked approximately half a million questions in her career.  When one has done something a certain way half a million times, doing it another way is very difficult.  </a:t>
            </a:r>
          </a:p>
        </p:txBody>
      </p:sp>
    </p:spTree>
  </p:cSld>
  <p:clrMapOvr>
    <a:masterClrMapping/>
  </p:clrMapOvr>
</p:notes>
</file>

<file path=ppt/notesSlides/notesSlide1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6"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endParaRPr lang="en-US">
              <a:solidFill>
                <a:srgbClr val="000000"/>
              </a:solidFill>
              <a:latin typeface="Arial" pitchFamily="-112" charset="0"/>
              <a:ea typeface="Arial" pitchFamily="-112" charset="0"/>
              <a:cs typeface="Arial" pitchFamily="-112" charset="0"/>
              <a:sym typeface="Arial" pitchFamily="-112" charset="0"/>
            </a:endParaRPr>
          </a:p>
          <a:p>
            <a:pPr marL="39688"/>
            <a:r>
              <a:rPr lang="en-US">
                <a:solidFill>
                  <a:srgbClr val="000000"/>
                </a:solidFill>
                <a:latin typeface="Arial" pitchFamily="-112" charset="0"/>
                <a:ea typeface="Arial" pitchFamily="-112" charset="0"/>
                <a:cs typeface="Arial" pitchFamily="-112" charset="0"/>
                <a:sym typeface="Arial" pitchFamily="-112" charset="0"/>
              </a:rPr>
              <a:t>“Black and Wiliam highlighted three fundamental changes necessary for schools to attain those gains: </a:t>
            </a:r>
          </a:p>
          <a:p>
            <a:pPr marL="39688"/>
            <a:r>
              <a:rPr lang="en-US">
                <a:solidFill>
                  <a:srgbClr val="000000"/>
                </a:solidFill>
                <a:latin typeface="Arial" pitchFamily="-112" charset="0"/>
                <a:ea typeface="Arial" pitchFamily="-112" charset="0"/>
                <a:cs typeface="Arial" pitchFamily="-112" charset="0"/>
                <a:sym typeface="Arial" pitchFamily="-112" charset="0"/>
              </a:rPr>
              <a:t>-increasing descriptive feedback and reducing evaluative feedback</a:t>
            </a:r>
          </a:p>
          <a:p>
            <a:pPr marL="39688"/>
            <a:r>
              <a:rPr lang="en-US">
                <a:solidFill>
                  <a:srgbClr val="000000"/>
                </a:solidFill>
                <a:latin typeface="Arial" pitchFamily="-112" charset="0"/>
                <a:ea typeface="Arial" pitchFamily="-112" charset="0"/>
                <a:cs typeface="Arial" pitchFamily="-112" charset="0"/>
                <a:sym typeface="Arial" pitchFamily="-112" charset="0"/>
              </a:rPr>
              <a:t>-increased student involvement in the assessment process, and </a:t>
            </a:r>
          </a:p>
          <a:p>
            <a:pPr marL="39688"/>
            <a:r>
              <a:rPr lang="en-US">
                <a:solidFill>
                  <a:srgbClr val="000000"/>
                </a:solidFill>
                <a:latin typeface="Arial" pitchFamily="-112" charset="0"/>
                <a:ea typeface="Arial" pitchFamily="-112" charset="0"/>
                <a:cs typeface="Arial" pitchFamily="-112" charset="0"/>
                <a:sym typeface="Arial" pitchFamily="-112" charset="0"/>
              </a:rPr>
              <a:t>-increased opportunities for students to communicate their evolving learning while the teaching is in progress.”</a:t>
            </a:r>
          </a:p>
          <a:p>
            <a:pPr marL="39688"/>
            <a:endParaRPr lang="en-US">
              <a:solidFill>
                <a:srgbClr val="000000"/>
              </a:solidFill>
              <a:latin typeface="Arial" pitchFamily="-112" charset="0"/>
              <a:ea typeface="Arial" pitchFamily="-112" charset="0"/>
              <a:cs typeface="Arial" pitchFamily="-112" charset="0"/>
              <a:sym typeface="Arial" pitchFamily="-112" charset="0"/>
            </a:endParaRPr>
          </a:p>
          <a:p>
            <a:pPr marL="39688"/>
            <a:r>
              <a:rPr lang="en-US">
                <a:solidFill>
                  <a:srgbClr val="000000"/>
                </a:solidFill>
                <a:latin typeface="Arial" pitchFamily="-112" charset="0"/>
                <a:ea typeface="Arial" pitchFamily="-112" charset="0"/>
                <a:cs typeface="Arial" pitchFamily="-112" charset="0"/>
                <a:sym typeface="Arial" pitchFamily="-112" charset="0"/>
              </a:rPr>
              <a:t>Descriptive vs. evaluative feedback- First mention, unpack later.</a:t>
            </a:r>
          </a:p>
        </p:txBody>
      </p:sp>
    </p:spTree>
  </p:cSld>
  <p:clrMapOvr>
    <a:masterClrMapping/>
  </p:clrMapOvr>
</p:notes>
</file>

<file path=ppt/notesSlides/notesSlide1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586"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r>
              <a:rPr lang="en-US">
                <a:latin typeface="Helvetica" pitchFamily="-112" charset="0"/>
                <a:ea typeface="Helvetica" pitchFamily="-112" charset="0"/>
                <a:cs typeface="Helvetica" pitchFamily="-112" charset="0"/>
                <a:sym typeface="Helvetica" pitchFamily="-112" charset="0"/>
              </a:rPr>
              <a:t>Let these questions help frame your thinking about formative assessment, as well as the week ahead.</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Where are we now?</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Where are we going?</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How do we close the gap?</a:t>
            </a:r>
          </a:p>
        </p:txBody>
      </p:sp>
    </p:spTree>
  </p:cSld>
  <p:clrMapOvr>
    <a:masterClrMapping/>
  </p:clrMapOvr>
</p:notes>
</file>

<file path=ppt/notesSlides/notesSlide1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Sharing learning expectations and sharing criteria for success</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Engineering effective classroom discussions, questions, and learning tasks that elicit evidence of learning</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Providing feedback that moves learners forward</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Activating students as owners of their own learning</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Activating students as instructional resources for one another</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 rationale behind these strategies, and the strategies themselves are well described in the next reading in your packet.</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 number of you have thought about and looked at this reading- please look it over again, and if you have time, and would like to consider another resource.</a:t>
            </a:r>
          </a:p>
        </p:txBody>
      </p:sp>
    </p:spTree>
  </p:cSld>
  <p:clrMapOvr>
    <a:masterClrMapping/>
  </p:clrMapOvr>
</p:notes>
</file>

<file path=ppt/notesSlides/notesSlide1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spcBef>
                <a:spcPts val="775"/>
              </a:spcBef>
              <a:buFont typeface="Arial" pitchFamily="-112" charset="0"/>
              <a:buChar char="•"/>
            </a:pPr>
            <a:r>
              <a:rPr lang="en-US">
                <a:solidFill>
                  <a:srgbClr val="000000"/>
                </a:solidFill>
                <a:ea typeface="Calibri" pitchFamily="-112" charset="0"/>
                <a:cs typeface="Calibri" pitchFamily="-112" charset="0"/>
                <a:sym typeface="Calibri" pitchFamily="-112" charset="0"/>
              </a:rPr>
              <a:t>Read </a:t>
            </a:r>
            <a:r>
              <a:rPr lang="en-US">
                <a:solidFill>
                  <a:srgbClr val="000000"/>
                </a:solidFill>
                <a:latin typeface="Calibri Bold Italic" charset="0"/>
                <a:ea typeface="Calibri Bold Italic" charset="0"/>
                <a:cs typeface="Calibri Bold Italic" charset="0"/>
                <a:sym typeface="Calibri Bold Italic" charset="0"/>
              </a:rPr>
              <a:t>Content then Process</a:t>
            </a:r>
            <a:r>
              <a:rPr lang="en-US">
                <a:solidFill>
                  <a:srgbClr val="000000"/>
                </a:solidFill>
                <a:ea typeface="Calibri" pitchFamily="-112" charset="0"/>
                <a:cs typeface="Calibri" pitchFamily="-112" charset="0"/>
                <a:sym typeface="Calibri" pitchFamily="-112" charset="0"/>
              </a:rPr>
              <a:t>- a chapter from Ahead of the Curve</a:t>
            </a:r>
          </a:p>
          <a:p>
            <a:pPr marL="39688">
              <a:spcBef>
                <a:spcPts val="775"/>
              </a:spcBef>
              <a:buFont typeface="Arial" pitchFamily="-112" charset="0"/>
              <a:buChar char="•"/>
            </a:pPr>
            <a:r>
              <a:rPr lang="en-US">
                <a:solidFill>
                  <a:srgbClr val="000000"/>
                </a:solidFill>
                <a:ea typeface="Calibri" pitchFamily="-112" charset="0"/>
                <a:cs typeface="Calibri" pitchFamily="-112" charset="0"/>
                <a:sym typeface="Calibri" pitchFamily="-112" charset="0"/>
              </a:rPr>
              <a:t>Record the techniques you brainstorm for each strategy on chart paper </a:t>
            </a:r>
          </a:p>
        </p:txBody>
      </p:sp>
    </p:spTree>
  </p:cSld>
  <p:clrMapOvr>
    <a:masterClrMapping/>
  </p:clrMapOvr>
</p:notes>
</file>

<file path=ppt/notesSlides/notesSlide1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2098" name="Rectangle 2"/>
          <p:cNvSpPr>
            <a:spLocks noGrp="1" noRot="1" noChangeAspect="1" noChangeArrowheads="1" noTextEdit="1"/>
          </p:cNvSpPr>
          <p:nvPr>
            <p:ph type="sldImg"/>
          </p:nvPr>
        </p:nvSpPr>
        <p:spPr>
          <a:ln/>
        </p:spPr>
      </p:sp>
      <p:sp>
        <p:nvSpPr>
          <p:cNvPr id="132099" name="Rectangle 3"/>
          <p:cNvSpPr>
            <a:spLocks noGrp="1" noChangeArrowheads="1"/>
          </p:cNvSpPr>
          <p:nvPr>
            <p:ph type="body" idx="1"/>
          </p:nvPr>
        </p:nvSpPr>
        <p:spPr/>
        <p:txBody>
          <a:bodyPr/>
          <a:lstStyle/>
          <a:p>
            <a:pPr eaLnBrk="1" hangingPunct="1"/>
            <a:r>
              <a:rPr lang="en-US" dirty="0">
                <a:latin typeface="Arial" pitchFamily="-112" charset="0"/>
              </a:rPr>
              <a:t>Teacher clarity and explanation of intention ranked as the 8th (of 138) most important contributor to learning.</a:t>
            </a:r>
          </a:p>
          <a:p>
            <a:pPr algn="r" eaLnBrk="1" hangingPunct="1"/>
            <a:r>
              <a:rPr lang="en-US" sz="700" dirty="0">
                <a:latin typeface="Arial" pitchFamily="-112" charset="0"/>
              </a:rPr>
              <a:t>Hattie (2009)</a:t>
            </a:r>
          </a:p>
          <a:p>
            <a:pPr eaLnBrk="1" hangingPunct="1"/>
            <a:r>
              <a:rPr lang="en-US" sz="700" dirty="0">
                <a:latin typeface="Arial" pitchFamily="-112" charset="0"/>
              </a:rPr>
              <a:t>All of the quotes/ information on the following slides are from the </a:t>
            </a:r>
            <a:r>
              <a:rPr lang="en-US" sz="700" dirty="0" err="1">
                <a:latin typeface="Arial" pitchFamily="-112" charset="0"/>
              </a:rPr>
              <a:t>Prezi</a:t>
            </a:r>
            <a:r>
              <a:rPr lang="en-US" sz="700" dirty="0">
                <a:latin typeface="Arial" pitchFamily="-112" charset="0"/>
              </a:rPr>
              <a:t> you can find at this link:</a:t>
            </a:r>
          </a:p>
          <a:p>
            <a:pPr eaLnBrk="1" hangingPunct="1"/>
            <a:r>
              <a:rPr lang="en-US" u="sng" dirty="0">
                <a:solidFill>
                  <a:srgbClr val="009999"/>
                </a:solidFill>
                <a:latin typeface="Arial" pitchFamily="-112" charset="0"/>
              </a:rPr>
              <a:t>http://prezi.com/1xg7lkg83gyw/assessment-for-learning-five-key-elements-theory-and-practice/</a:t>
            </a:r>
            <a:r>
              <a:rPr lang="en-US" dirty="0">
                <a:latin typeface="Arial" pitchFamily="-112" charset="0"/>
              </a:rPr>
              <a:t> </a:t>
            </a:r>
          </a:p>
          <a:p>
            <a:pPr eaLnBrk="1" hangingPunct="1"/>
            <a:endParaRPr lang="en-US" sz="700" dirty="0">
              <a:latin typeface="Arial" pitchFamily="-112" charset="0"/>
            </a:endParaRPr>
          </a:p>
          <a:p>
            <a:pPr algn="ctr" eaLnBrk="1" hangingPunct="1"/>
            <a:endParaRPr lang="en-US" sz="500" dirty="0">
              <a:latin typeface="Arial" pitchFamily="-112" charset="0"/>
            </a:endParaRPr>
          </a:p>
          <a:p>
            <a:endParaRPr lang="en-US" dirty="0">
              <a:latin typeface="Arial" pitchFamily="-112" charset="0"/>
            </a:endParaRPr>
          </a:p>
        </p:txBody>
      </p:sp>
    </p:spTree>
  </p:cSld>
  <p:clrMapOvr>
    <a:masterClrMapping/>
  </p:clrMapOvr>
</p:notes>
</file>

<file path=ppt/notesSlides/notesSlide1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5170" name="Rectangle 2"/>
          <p:cNvSpPr>
            <a:spLocks noGrp="1" noRot="1" noChangeAspect="1" noChangeArrowheads="1" noTextEdit="1"/>
          </p:cNvSpPr>
          <p:nvPr>
            <p:ph type="sldImg"/>
          </p:nvPr>
        </p:nvSpPr>
        <p:spPr>
          <a:ln/>
        </p:spPr>
      </p:sp>
      <p:sp>
        <p:nvSpPr>
          <p:cNvPr id="135171" name="Rectangle 3"/>
          <p:cNvSpPr>
            <a:spLocks noGrp="1" noChangeArrowheads="1"/>
          </p:cNvSpPr>
          <p:nvPr>
            <p:ph type="body" idx="1"/>
          </p:nvPr>
        </p:nvSpPr>
        <p:spPr/>
        <p:txBody>
          <a:bodyPr/>
          <a:lstStyle/>
          <a:p>
            <a:pPr eaLnBrk="1" hangingPunct="1"/>
            <a:r>
              <a:rPr lang="en-US">
                <a:latin typeface="Arial" pitchFamily="-112" charset="0"/>
              </a:rPr>
              <a:t>Criteria is what’s important or what counts in an activity/ task.  Students of all ages need a clear understanding of the criteria by which--AND the level to which--their work will be assessed.</a:t>
            </a:r>
          </a:p>
          <a:p>
            <a:pPr eaLnBrk="1" hangingPunct="1"/>
            <a:r>
              <a:rPr lang="en-US">
                <a:latin typeface="Arial" pitchFamily="-112" charset="0"/>
              </a:rPr>
              <a:t>Students can understand the differences in 4 levels of performance...not 100 (which is what giving a percentage is)</a:t>
            </a:r>
          </a:p>
          <a:p>
            <a:endParaRPr lang="en-US">
              <a:latin typeface="Arial" pitchFamily="-112" charset="0"/>
            </a:endParaRPr>
          </a:p>
        </p:txBody>
      </p:sp>
    </p:spTree>
  </p:cSld>
  <p:clrMapOvr>
    <a:masterClrMapping/>
  </p:clrMapOvr>
</p:notes>
</file>

<file path=ppt/notesSlides/notesSlide1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6194" name="Rectangle 2"/>
          <p:cNvSpPr>
            <a:spLocks noGrp="1" noRot="1" noChangeAspect="1" noChangeArrowheads="1" noTextEdit="1"/>
          </p:cNvSpPr>
          <p:nvPr>
            <p:ph type="sldImg"/>
          </p:nvPr>
        </p:nvSpPr>
        <p:spPr>
          <a:ln/>
        </p:spPr>
      </p:sp>
      <p:sp>
        <p:nvSpPr>
          <p:cNvPr id="136195" name="Rectangle 3"/>
          <p:cNvSpPr>
            <a:spLocks noGrp="1" noChangeArrowheads="1"/>
          </p:cNvSpPr>
          <p:nvPr>
            <p:ph type="body" idx="1"/>
          </p:nvPr>
        </p:nvSpPr>
        <p:spPr/>
        <p:txBody>
          <a:bodyPr/>
          <a:lstStyle/>
          <a:p>
            <a:pPr eaLnBrk="1" hangingPunct="1"/>
            <a:r>
              <a:rPr lang="en-US" sz="1300" dirty="0">
                <a:latin typeface="Arial" pitchFamily="-112" charset="0"/>
              </a:rPr>
              <a:t>Using previously collected samples of a task (models at each level of performance), lead the class in creating a rubric with aspect criteria and levels of performances for each criterion, and hand it out prior to the task--this process will build ownership and clarity of expectation.</a:t>
            </a:r>
          </a:p>
          <a:p>
            <a:pPr eaLnBrk="1" hangingPunct="1"/>
            <a:r>
              <a:rPr lang="en-US" sz="1300" dirty="0">
                <a:latin typeface="Arial" pitchFamily="-112" charset="0"/>
              </a:rPr>
              <a:t>Build a rubric for tasks that the students will do repeatedly...that way you can use the same rubric each time and students will know from the previous assessment what they need to do to improve the next time.</a:t>
            </a:r>
          </a:p>
          <a:p>
            <a:endParaRPr lang="en-US" dirty="0">
              <a:latin typeface="Arial" pitchFamily="-112" charset="0"/>
            </a:endParaRPr>
          </a:p>
        </p:txBody>
      </p:sp>
    </p:spTree>
  </p:cSld>
  <p:clrMapOvr>
    <a:masterClrMapping/>
  </p:clrMapOvr>
</p:notes>
</file>

<file path=ppt/notesSlides/notesSlide1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8242" name="Rectangle 2"/>
          <p:cNvSpPr>
            <a:spLocks noGrp="1" noRot="1" noChangeAspect="1" noChangeArrowheads="1" noTextEdit="1"/>
          </p:cNvSpPr>
          <p:nvPr>
            <p:ph type="sldImg"/>
          </p:nvPr>
        </p:nvSpPr>
        <p:spPr>
          <a:ln/>
        </p:spPr>
      </p:sp>
      <p:sp>
        <p:nvSpPr>
          <p:cNvPr id="138243" name="Rectangle 3"/>
          <p:cNvSpPr>
            <a:spLocks noGrp="1" noChangeArrowheads="1"/>
          </p:cNvSpPr>
          <p:nvPr>
            <p:ph type="body" idx="1"/>
          </p:nvPr>
        </p:nvSpPr>
        <p:spPr/>
        <p:txBody>
          <a:bodyPr/>
          <a:lstStyle/>
          <a:p>
            <a:pPr eaLnBrk="1" hangingPunct="1"/>
            <a:r>
              <a:rPr lang="en-US" sz="1400" dirty="0">
                <a:latin typeface="Arial" pitchFamily="-112" charset="0"/>
              </a:rPr>
              <a:t>Questions  can be used to find out what students know (so you know what you have to do to help them) or to help them think</a:t>
            </a:r>
          </a:p>
          <a:p>
            <a:pPr eaLnBrk="1" hangingPunct="1"/>
            <a:r>
              <a:rPr lang="en-US" sz="1400" dirty="0">
                <a:latin typeface="Arial" pitchFamily="-112" charset="0"/>
              </a:rPr>
              <a:t>Ask more questions to help learners think</a:t>
            </a:r>
          </a:p>
          <a:p>
            <a:pPr eaLnBrk="1" hangingPunct="1"/>
            <a:r>
              <a:rPr lang="en-US" sz="1000" dirty="0">
                <a:latin typeface="Arial" pitchFamily="-112" charset="0"/>
              </a:rPr>
              <a:t>Teachers spend 35-50% of teaching time posing questions, or about 100 questions per hour.  Teachers ask 300-400 questions per day, the majority of which are low-level cognitive questions (60% recall, 20% procedural) versus open-ended, inquiry questions (research cited in Hattie, 2009)</a:t>
            </a:r>
          </a:p>
          <a:p>
            <a:endParaRPr lang="en-US" dirty="0">
              <a:latin typeface="Arial" pitchFamily="-112" charset="0"/>
            </a:endParaRP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pPr eaLnBrk="1" hangingPunct="1"/>
            <a:r>
              <a:rPr lang="en-US">
                <a:latin typeface="Arial" pitchFamily="-112" charset="0"/>
              </a:rPr>
              <a:t>What are your definitions of assessment?</a:t>
            </a:r>
          </a:p>
          <a:p>
            <a:pPr eaLnBrk="1" hangingPunct="1"/>
            <a:r>
              <a:rPr lang="en-US">
                <a:latin typeface="Arial" pitchFamily="-112" charset="0"/>
              </a:rPr>
              <a:t>What roles do you see for using assessment in teaching and learning in your classroom?</a:t>
            </a:r>
          </a:p>
          <a:p>
            <a:endParaRPr lang="en-US">
              <a:latin typeface="Arial" pitchFamily="-112" charset="0"/>
            </a:endParaRPr>
          </a:p>
        </p:txBody>
      </p:sp>
    </p:spTree>
  </p:cSld>
  <p:clrMapOvr>
    <a:masterClrMapping/>
  </p:clrMapOvr>
</p:notes>
</file>

<file path=ppt/notesSlides/notesSlide2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39266" name="Rectangle 2"/>
          <p:cNvSpPr>
            <a:spLocks noGrp="1" noRot="1" noChangeAspect="1" noChangeArrowheads="1" noTextEdit="1"/>
          </p:cNvSpPr>
          <p:nvPr>
            <p:ph type="sldImg"/>
          </p:nvPr>
        </p:nvSpPr>
        <p:spPr>
          <a:ln/>
        </p:spPr>
      </p:sp>
      <p:sp>
        <p:nvSpPr>
          <p:cNvPr id="139267" name="Rectangle 3"/>
          <p:cNvSpPr>
            <a:spLocks noGrp="1" noChangeArrowheads="1"/>
          </p:cNvSpPr>
          <p:nvPr>
            <p:ph type="body" idx="1"/>
          </p:nvPr>
        </p:nvSpPr>
        <p:spPr/>
        <p:txBody>
          <a:bodyPr/>
          <a:lstStyle/>
          <a:p>
            <a:pPr eaLnBrk="1" hangingPunct="1"/>
            <a:r>
              <a:rPr lang="en-US" dirty="0">
                <a:latin typeface="Arial" pitchFamily="-112" charset="0"/>
              </a:rPr>
              <a:t>Involve students more in asking their own questions</a:t>
            </a:r>
          </a:p>
          <a:p>
            <a:pPr eaLnBrk="1" hangingPunct="1"/>
            <a:r>
              <a:rPr lang="en-US" dirty="0">
                <a:latin typeface="Arial" pitchFamily="-112" charset="0"/>
              </a:rPr>
              <a:t>Refrain from being the arbiter of right &amp; wrong</a:t>
            </a:r>
          </a:p>
          <a:p>
            <a:pPr eaLnBrk="1" hangingPunct="1"/>
            <a:r>
              <a:rPr lang="en-US" dirty="0">
                <a:latin typeface="Arial" pitchFamily="-112" charset="0"/>
              </a:rPr>
              <a:t>Give learners a brief time to think and/ or talk with a peer before inviting responses.  Give 3-5 seconds.</a:t>
            </a:r>
            <a:r>
              <a:rPr lang="en-US" sz="1400" dirty="0">
                <a:latin typeface="Arial" pitchFamily="-112" charset="0"/>
              </a:rPr>
              <a:t>  </a:t>
            </a:r>
            <a:r>
              <a:rPr lang="en-US" sz="800" dirty="0">
                <a:latin typeface="Arial" pitchFamily="-112" charset="0"/>
              </a:rPr>
              <a:t>Most teachers give 1 second or less (</a:t>
            </a:r>
            <a:r>
              <a:rPr lang="en-US" sz="800" dirty="0" err="1">
                <a:latin typeface="Arial" pitchFamily="-112" charset="0"/>
              </a:rPr>
              <a:t>Wiliam</a:t>
            </a:r>
            <a:r>
              <a:rPr lang="en-US" sz="800" dirty="0">
                <a:latin typeface="Arial" pitchFamily="-112" charset="0"/>
              </a:rPr>
              <a:t>)  </a:t>
            </a:r>
            <a:endParaRPr lang="en-US" sz="1400" dirty="0">
              <a:latin typeface="Arial" pitchFamily="-112" charset="0"/>
            </a:endParaRPr>
          </a:p>
          <a:p>
            <a:pPr eaLnBrk="1" hangingPunct="1"/>
            <a:r>
              <a:rPr lang="en-US" dirty="0">
                <a:latin typeface="Arial" pitchFamily="-112" charset="0"/>
              </a:rPr>
              <a:t>If a student says “I don’t know”, say you’ll go back to them after 2 more people; if they say they still don’t know, ask them to state their favorite response from the others and tell why</a:t>
            </a:r>
          </a:p>
          <a:p>
            <a:endParaRPr lang="en-US" dirty="0">
              <a:latin typeface="Arial" pitchFamily="-112" charset="0"/>
            </a:endParaRPr>
          </a:p>
        </p:txBody>
      </p:sp>
    </p:spTree>
  </p:cSld>
  <p:clrMapOvr>
    <a:masterClrMapping/>
  </p:clrMapOvr>
</p:notes>
</file>

<file path=ppt/notesSlides/notesSlide2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0290" name="Rectangle 2"/>
          <p:cNvSpPr>
            <a:spLocks noGrp="1" noRot="1" noChangeAspect="1" noChangeArrowheads="1" noTextEdit="1"/>
          </p:cNvSpPr>
          <p:nvPr>
            <p:ph type="sldImg"/>
          </p:nvPr>
        </p:nvSpPr>
        <p:spPr>
          <a:ln/>
        </p:spPr>
      </p:sp>
      <p:sp>
        <p:nvSpPr>
          <p:cNvPr id="140291" name="Rectangle 3"/>
          <p:cNvSpPr>
            <a:spLocks noGrp="1" noChangeArrowheads="1"/>
          </p:cNvSpPr>
          <p:nvPr>
            <p:ph type="body" idx="1"/>
          </p:nvPr>
        </p:nvSpPr>
        <p:spPr/>
        <p:txBody>
          <a:bodyPr/>
          <a:lstStyle/>
          <a:p>
            <a:pPr eaLnBrk="1" hangingPunct="1"/>
            <a:r>
              <a:rPr lang="en-US" sz="1400" dirty="0">
                <a:latin typeface="Arial" pitchFamily="-112" charset="0"/>
              </a:rPr>
              <a:t>Good teaching is more a giving of right questions than a giving of right answers.</a:t>
            </a:r>
          </a:p>
          <a:p>
            <a:pPr algn="r" eaLnBrk="1" hangingPunct="1"/>
            <a:r>
              <a:rPr lang="en-US" sz="700" dirty="0">
                <a:latin typeface="Arial" pitchFamily="-112" charset="0"/>
              </a:rPr>
              <a:t>Josef Albers</a:t>
            </a:r>
          </a:p>
          <a:p>
            <a:endParaRPr lang="en-US" dirty="0">
              <a:latin typeface="Arial" pitchFamily="-112" charset="0"/>
            </a:endParaRPr>
          </a:p>
        </p:txBody>
      </p:sp>
    </p:spTree>
  </p:cSld>
  <p:clrMapOvr>
    <a:masterClrMapping/>
  </p:clrMapOvr>
</p:notes>
</file>

<file path=ppt/notesSlides/notesSlide2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1314" name="Rectangle 2"/>
          <p:cNvSpPr>
            <a:spLocks noGrp="1" noRot="1" noChangeAspect="1" noChangeArrowheads="1" noTextEdit="1"/>
          </p:cNvSpPr>
          <p:nvPr>
            <p:ph type="sldImg"/>
          </p:nvPr>
        </p:nvSpPr>
        <p:spPr>
          <a:ln/>
        </p:spPr>
      </p:sp>
      <p:sp>
        <p:nvSpPr>
          <p:cNvPr id="141315" name="Rectangle 3"/>
          <p:cNvSpPr>
            <a:spLocks noGrp="1" noChangeArrowheads="1"/>
          </p:cNvSpPr>
          <p:nvPr>
            <p:ph type="body" idx="1"/>
          </p:nvPr>
        </p:nvSpPr>
        <p:spPr/>
        <p:txBody>
          <a:bodyPr/>
          <a:lstStyle/>
          <a:p>
            <a:pPr eaLnBrk="1" hangingPunct="1"/>
            <a:r>
              <a:rPr lang="en-US">
                <a:latin typeface="Arial" pitchFamily="-112" charset="0"/>
              </a:rPr>
              <a:t>Feedback should provide information to the learner regarding where they are, where they are going, and how to close the gap.</a:t>
            </a:r>
          </a:p>
          <a:p>
            <a:pPr eaLnBrk="1" hangingPunct="1"/>
            <a:r>
              <a:rPr lang="en-US">
                <a:latin typeface="Arial" pitchFamily="-112" charset="0"/>
              </a:rPr>
              <a:t>Focus more explicitly on feedback this afternoon</a:t>
            </a:r>
          </a:p>
          <a:p>
            <a:endParaRPr lang="en-US">
              <a:latin typeface="Arial" pitchFamily="-112" charset="0"/>
            </a:endParaRPr>
          </a:p>
        </p:txBody>
      </p:sp>
    </p:spTree>
  </p:cSld>
  <p:clrMapOvr>
    <a:masterClrMapping/>
  </p:clrMapOvr>
</p:notes>
</file>

<file path=ppt/notesSlides/notesSlide2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2338" name="Rectangle 2"/>
          <p:cNvSpPr>
            <a:spLocks noGrp="1" noRot="1" noChangeAspect="1" noChangeArrowheads="1" noTextEdit="1"/>
          </p:cNvSpPr>
          <p:nvPr>
            <p:ph type="sldImg"/>
          </p:nvPr>
        </p:nvSpPr>
        <p:spPr>
          <a:ln/>
        </p:spPr>
      </p:sp>
      <p:sp>
        <p:nvSpPr>
          <p:cNvPr id="142339" name="Rectangle 3"/>
          <p:cNvSpPr>
            <a:spLocks noGrp="1" noChangeArrowheads="1"/>
          </p:cNvSpPr>
          <p:nvPr>
            <p:ph type="body" idx="1"/>
          </p:nvPr>
        </p:nvSpPr>
        <p:spPr/>
        <p:txBody>
          <a:bodyPr/>
          <a:lstStyle/>
          <a:p>
            <a:pPr eaLnBrk="1" hangingPunct="1"/>
            <a:r>
              <a:rPr lang="en-US">
                <a:latin typeface="Arial" pitchFamily="-112" charset="0"/>
              </a:rPr>
              <a:t>Makes students active players</a:t>
            </a:r>
          </a:p>
          <a:p>
            <a:pPr eaLnBrk="1" hangingPunct="1"/>
            <a:r>
              <a:rPr lang="en-US">
                <a:latin typeface="Arial" pitchFamily="-112" charset="0"/>
              </a:rPr>
              <a:t>Is strongly connected to motivation and engagement</a:t>
            </a:r>
          </a:p>
          <a:p>
            <a:pPr eaLnBrk="1" hangingPunct="1"/>
            <a:r>
              <a:rPr lang="en-US">
                <a:latin typeface="Arial" pitchFamily="-112" charset="0"/>
              </a:rPr>
              <a:t>One way students demonstrate ownership is when they show and talk about their own learning with others</a:t>
            </a:r>
          </a:p>
          <a:p>
            <a:pPr eaLnBrk="1" hangingPunct="1"/>
            <a:r>
              <a:rPr lang="en-US">
                <a:latin typeface="Arial" pitchFamily="-112" charset="0"/>
              </a:rPr>
              <a:t>Develops students’ communication and interpersonal skills, critical thinking skills, and metacognitive skills</a:t>
            </a:r>
          </a:p>
          <a:p>
            <a:endParaRPr lang="en-US">
              <a:latin typeface="Arial" pitchFamily="-112" charset="0"/>
            </a:endParaRPr>
          </a:p>
        </p:txBody>
      </p:sp>
    </p:spTree>
  </p:cSld>
  <p:clrMapOvr>
    <a:masterClrMapping/>
  </p:clrMapOvr>
</p:notes>
</file>

<file path=ppt/notesSlides/notesSlide2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4386" name="Rectangle 2"/>
          <p:cNvSpPr>
            <a:spLocks noGrp="1" noRot="1" noChangeAspect="1" noChangeArrowheads="1" noTextEdit="1"/>
          </p:cNvSpPr>
          <p:nvPr>
            <p:ph type="sldImg"/>
          </p:nvPr>
        </p:nvSpPr>
        <p:spPr>
          <a:ln/>
        </p:spPr>
      </p:sp>
      <p:sp>
        <p:nvSpPr>
          <p:cNvPr id="144387" name="Rectangle 3"/>
          <p:cNvSpPr>
            <a:spLocks noGrp="1" noChangeArrowheads="1"/>
          </p:cNvSpPr>
          <p:nvPr>
            <p:ph type="body" idx="1"/>
          </p:nvPr>
        </p:nvSpPr>
        <p:spPr/>
        <p:txBody>
          <a:bodyPr/>
          <a:lstStyle/>
          <a:p>
            <a:pPr eaLnBrk="1" hangingPunct="1"/>
            <a:r>
              <a:rPr lang="en-US">
                <a:latin typeface="Arial" pitchFamily="-112" charset="0"/>
              </a:rPr>
              <a:t>Teach students to use language (criteria and descriptors) directly from the rubric</a:t>
            </a:r>
          </a:p>
          <a:p>
            <a:pPr eaLnBrk="1" hangingPunct="1"/>
            <a:r>
              <a:rPr lang="en-US">
                <a:latin typeface="Arial" pitchFamily="-112" charset="0"/>
              </a:rPr>
              <a:t>Language students use should be descriptive rather than evaluative</a:t>
            </a:r>
          </a:p>
          <a:p>
            <a:pPr eaLnBrk="1" hangingPunct="1"/>
            <a:r>
              <a:rPr lang="en-US">
                <a:latin typeface="Arial" pitchFamily="-112" charset="0"/>
              </a:rPr>
              <a:t>Talk with learners about the importance of receiving feedback from themselves and from their peers to support learning</a:t>
            </a:r>
          </a:p>
          <a:p>
            <a:pPr eaLnBrk="1" hangingPunct="1"/>
            <a:r>
              <a:rPr lang="en-US">
                <a:latin typeface="Arial" pitchFamily="-112" charset="0"/>
              </a:rPr>
              <a:t>Establish a pattern for peer feedback such as, “identify 2 or 3 strengths before giving one suggestion for improvement”</a:t>
            </a:r>
          </a:p>
          <a:p>
            <a:endParaRPr lang="en-US">
              <a:latin typeface="Arial" pitchFamily="-112"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433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4338"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ea typeface="Calibri" pitchFamily="-112" charset="0"/>
                <a:cs typeface="Calibri" pitchFamily="-112" charset="0"/>
                <a:sym typeface="Calibri" pitchFamily="-112" charset="0"/>
              </a:rPr>
              <a:t>Read vignettes individually and answer attached questions.</a:t>
            </a:r>
          </a:p>
          <a:p>
            <a:pPr marL="39688"/>
            <a:r>
              <a:rPr lang="en-US">
                <a:solidFill>
                  <a:srgbClr val="000000"/>
                </a:solidFill>
                <a:ea typeface="Calibri" pitchFamily="-112" charset="0"/>
                <a:cs typeface="Calibri" pitchFamily="-112" charset="0"/>
                <a:sym typeface="Calibri" pitchFamily="-112" charset="0"/>
              </a:rPr>
              <a:t>Discuss your answers with your table mates</a:t>
            </a:r>
          </a:p>
          <a:p>
            <a:pPr marL="39688"/>
            <a:r>
              <a:rPr lang="en-US">
                <a:solidFill>
                  <a:srgbClr val="000000"/>
                </a:solidFill>
                <a:ea typeface="Calibri" pitchFamily="-112" charset="0"/>
                <a:cs typeface="Calibri" pitchFamily="-112" charset="0"/>
                <a:sym typeface="Calibri" pitchFamily="-112" charset="0"/>
              </a:rPr>
              <a:t>Prepare to share your answers with the entire group</a:t>
            </a: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638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6386"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a:spcBef>
                <a:spcPts val="775"/>
              </a:spcBef>
            </a:pPr>
            <a:r>
              <a:rPr lang="en-US">
                <a:solidFill>
                  <a:srgbClr val="000000"/>
                </a:solidFill>
                <a:ea typeface="Calibri" pitchFamily="-112" charset="0"/>
                <a:cs typeface="Calibri" pitchFamily="-112" charset="0"/>
                <a:sym typeface="Calibri" pitchFamily="-112" charset="0"/>
              </a:rPr>
              <a:t>Participants discuss the following questions in their table groups. </a:t>
            </a:r>
          </a:p>
          <a:p>
            <a:pPr>
              <a:spcBef>
                <a:spcPts val="775"/>
              </a:spcBef>
            </a:pPr>
            <a:r>
              <a:rPr lang="en-US">
                <a:solidFill>
                  <a:srgbClr val="000000"/>
                </a:solidFill>
                <a:ea typeface="Calibri" pitchFamily="-112" charset="0"/>
                <a:cs typeface="Calibri" pitchFamily="-112" charset="0"/>
                <a:sym typeface="Calibri" pitchFamily="-112" charset="0"/>
              </a:rPr>
              <a:t>Share with the whole group?  Vignettes that were somewhat confusing?</a:t>
            </a:r>
          </a:p>
          <a:p>
            <a:pPr>
              <a:spcBef>
                <a:spcPts val="775"/>
              </a:spcBef>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How do we define formative assessment?</a:t>
            </a:r>
          </a:p>
          <a:p>
            <a:pPr>
              <a:spcBef>
                <a:spcPts val="775"/>
              </a:spcBef>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What characteristics help us decide if assessment is formative or summative?</a:t>
            </a:r>
          </a:p>
          <a:p>
            <a:pPr>
              <a:spcBef>
                <a:spcPts val="775"/>
              </a:spcBef>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Who participates in the formative assessment process?</a:t>
            </a:r>
          </a:p>
          <a:p>
            <a:pPr>
              <a:spcBef>
                <a:spcPts val="775"/>
              </a:spcBef>
            </a:pPr>
            <a:endParaRPr lang="en-US">
              <a:solidFill>
                <a:srgbClr val="000000"/>
              </a:solidFill>
              <a:ea typeface="Calibri" pitchFamily="-112" charset="0"/>
              <a:cs typeface="Calibri" pitchFamily="-112" charset="0"/>
              <a:sym typeface="Calibri" pitchFamily="-112" charset="0"/>
            </a:endParaRP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3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 most comprehensive definition is this one adopted by Black and Wiliam. They emphasize that the focus of the definition on decisions represents a compromise between basing the definition on intent and basing it on outcomes. Also, they point out that while these decisions are regularly made by the teacher, it is also the case that the learners themselves, and their peers may also be involved in making these decisions. Another point they make is that formative assessment need not alter instruction to be formative—it may simply confirm that the proposed course of action is indeed the most appropriate. </a:t>
            </a:r>
          </a:p>
          <a:p>
            <a:pPr marL="39688"/>
            <a:endParaRPr lang="en-US">
              <a:solidFill>
                <a:srgbClr val="000000"/>
              </a:solidFill>
              <a:latin typeface="Times New Roman" pitchFamily="-112" charset="0"/>
              <a:ea typeface="Times New Roman" pitchFamily="-112" charset="0"/>
              <a:cs typeface="Times New Roman" pitchFamily="-112" charset="0"/>
              <a:sym typeface="Times New Roman" pitchFamily="-112" charset="0"/>
            </a:endParaRPr>
          </a:p>
          <a:p>
            <a:pPr marL="39688"/>
            <a:endParaRPr lang="en-US" sz="2200">
              <a:latin typeface="Lucida Grande" pitchFamily="-112" charset="0"/>
              <a:ea typeface="Lucida Grande" pitchFamily="-112" charset="0"/>
              <a:cs typeface="Lucida Grande" pitchFamily="-112" charset="0"/>
              <a:sym typeface="Lucida Grande" pitchFamily="-112" charset="0"/>
            </a:endParaRP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We really started thinking about the emphasis on formative assessment in education.  Everyone seems to have taken up the banner, but what does the research say about formative assessment.  We started with the meta analysis of Black and Wiliam from 1998- Inside the Black Box and followed their thinking as they continued their research.  </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Their findings are pretty compelling, so we thought it was worth trying to understand in more depth.  Here are some of the things they found out.</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buClr>
                <a:srgbClr val="000000"/>
              </a:buClr>
              <a:buFont typeface="Arial" pitchFamily="-112" charset="0"/>
              <a:buChar char="•"/>
            </a:pPr>
            <a:r>
              <a:rPr lang="en-US">
                <a:solidFill>
                  <a:srgbClr val="000000"/>
                </a:solidFill>
                <a:latin typeface="Arial" pitchFamily="-112" charset="0"/>
                <a:ea typeface="Arial" pitchFamily="-112" charset="0"/>
                <a:cs typeface="Arial" pitchFamily="-112" charset="0"/>
                <a:sym typeface="Arial" pitchFamily="-112" charset="0"/>
              </a:rPr>
              <a:t>Formative assessment or assessment for learning has become very popular in recent years (PD emphasis on examining student work, misconceptions, Page Keeley’s probes, Stiggins’ workshops, etc.). This is understandable given that research has shown that formative assessment, when done effectively, is more powerful than other educational interventions—especially with students who struggle in traditional classrooms. </a:t>
            </a:r>
            <a:r>
              <a:rPr lang="en-US">
                <a:solidFill>
                  <a:srgbClr val="115964"/>
                </a:solidFill>
                <a:latin typeface="Calibri Bold" charset="0"/>
                <a:ea typeface="Calibri Bold" charset="0"/>
                <a:cs typeface="Calibri Bold" charset="0"/>
                <a:sym typeface="Calibri Bold" charset="0"/>
              </a:rPr>
              <a:t>20 years of research has found that when classrooms regularly engaged in effective formative assessment...</a:t>
            </a:r>
            <a:r>
              <a:rPr lang="en-US">
                <a:solidFill>
                  <a:srgbClr val="000000"/>
                </a:solidFill>
                <a:latin typeface="Arial" pitchFamily="-112" charset="0"/>
                <a:ea typeface="Arial" pitchFamily="-112" charset="0"/>
                <a:cs typeface="Arial" pitchFamily="-112" charset="0"/>
                <a:sym typeface="Arial" pitchFamily="-112" charset="0"/>
              </a:rPr>
              <a:t> </a:t>
            </a:r>
          </a:p>
          <a:p>
            <a:pPr marL="39688"/>
            <a:r>
              <a:rPr lang="en-US">
                <a:solidFill>
                  <a:srgbClr val="000000"/>
                </a:solidFill>
                <a:latin typeface="Arial" pitchFamily="-112" charset="0"/>
                <a:ea typeface="Arial" pitchFamily="-112" charset="0"/>
                <a:cs typeface="Arial" pitchFamily="-112" charset="0"/>
                <a:sym typeface="Arial" pitchFamily="-112" charset="0"/>
              </a:rPr>
              <a:t>Research also shows that effective formative assessment is not happening in most classrooms and so teachers are not seeing those benefits. </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Students make </a:t>
            </a:r>
            <a:r>
              <a:rPr lang="en-US">
                <a:solidFill>
                  <a:srgbClr val="000000"/>
                </a:solidFill>
                <a:latin typeface="Calibri Bold" charset="0"/>
                <a:ea typeface="Calibri Bold" charset="0"/>
                <a:cs typeface="Calibri Bold" charset="0"/>
                <a:sym typeface="Calibri Bold" charset="0"/>
              </a:rPr>
              <a:t>significant learning gains </a:t>
            </a:r>
            <a:r>
              <a:rPr lang="en-US">
                <a:solidFill>
                  <a:srgbClr val="000000"/>
                </a:solidFill>
                <a:ea typeface="Calibri" pitchFamily="-112" charset="0"/>
                <a:cs typeface="Calibri" pitchFamily="-112" charset="0"/>
                <a:sym typeface="Calibri" pitchFamily="-112" charset="0"/>
              </a:rPr>
              <a:t>– especially lower achieving students</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Teachers tend to be more reflective about their practice and more </a:t>
            </a:r>
            <a:r>
              <a:rPr lang="en-US">
                <a:solidFill>
                  <a:srgbClr val="000000"/>
                </a:solidFill>
                <a:latin typeface="Calibri Bold" charset="0"/>
                <a:ea typeface="Calibri Bold" charset="0"/>
                <a:cs typeface="Calibri Bold" charset="0"/>
                <a:sym typeface="Calibri Bold" charset="0"/>
              </a:rPr>
              <a:t>in touch with their students</a:t>
            </a:r>
            <a:r>
              <a:rPr lang="en-US">
                <a:solidFill>
                  <a:srgbClr val="000000"/>
                </a:solidFill>
                <a:ea typeface="Calibri" pitchFamily="-112" charset="0"/>
                <a:cs typeface="Calibri" pitchFamily="-112" charset="0"/>
                <a:sym typeface="Calibri" pitchFamily="-112" charset="0"/>
              </a:rPr>
              <a:t>’ learning </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The process can improve student achievement </a:t>
            </a:r>
            <a:r>
              <a:rPr lang="en-US">
                <a:solidFill>
                  <a:srgbClr val="000000"/>
                </a:solidFill>
                <a:latin typeface="Calibri Bold" charset="0"/>
                <a:ea typeface="Calibri Bold" charset="0"/>
                <a:cs typeface="Calibri Bold" charset="0"/>
                <a:sym typeface="Calibri Bold" charset="0"/>
              </a:rPr>
              <a:t>more</a:t>
            </a:r>
            <a:r>
              <a:rPr lang="en-US">
                <a:solidFill>
                  <a:srgbClr val="000000"/>
                </a:solidFill>
                <a:ea typeface="Calibri" pitchFamily="-112" charset="0"/>
                <a:cs typeface="Calibri" pitchFamily="-112" charset="0"/>
                <a:sym typeface="Calibri" pitchFamily="-112" charset="0"/>
              </a:rPr>
              <a:t> than other learning interventions including </a:t>
            </a:r>
            <a:r>
              <a:rPr lang="en-US">
                <a:solidFill>
                  <a:srgbClr val="000000"/>
                </a:solidFill>
                <a:latin typeface="Calibri Italic" charset="0"/>
                <a:ea typeface="Calibri Italic" charset="0"/>
                <a:cs typeface="Calibri Italic" charset="0"/>
                <a:sym typeface="Calibri Italic" charset="0"/>
              </a:rPr>
              <a:t>one-on-one tutoring, reduced class size or cooperative learning</a:t>
            </a:r>
          </a:p>
          <a:p>
            <a:pPr marL="39688" lvl="2" indent="-39688">
              <a:buClr>
                <a:srgbClr val="000000"/>
              </a:buClr>
              <a:buFont typeface="Arial" pitchFamily="-112" charset="0"/>
              <a:buChar char="•"/>
            </a:pPr>
            <a:endParaRPr lang="en-US">
              <a:solidFill>
                <a:srgbClr val="000000"/>
              </a:solidFill>
              <a:latin typeface="Calibri Italic" charset="0"/>
              <a:ea typeface="Calibri Italic" charset="0"/>
              <a:cs typeface="Calibri Italic" charset="0"/>
              <a:sym typeface="Calibri Italic" charset="0"/>
            </a:endParaRPr>
          </a:p>
          <a:p>
            <a:pPr marL="39688" lvl="2" indent="-39688">
              <a:buClr>
                <a:srgbClr val="002060"/>
              </a:buClr>
              <a:buFont typeface="Arial" pitchFamily="-112" charset="0"/>
              <a:buChar char="•"/>
            </a:pPr>
            <a:endParaRPr lang="en-US">
              <a:solidFill>
                <a:srgbClr val="002060"/>
              </a:solidFill>
              <a:latin typeface="Calibri Italic" charset="0"/>
              <a:ea typeface="Calibri Italic" charset="0"/>
              <a:cs typeface="Calibri Italic" charset="0"/>
              <a:sym typeface="Calibri Italic" charset="0"/>
            </a:endParaRPr>
          </a:p>
          <a:p>
            <a:pPr marL="39688" lvl="2" indent="-39688"/>
            <a:r>
              <a:rPr lang="en-US">
                <a:solidFill>
                  <a:srgbClr val="002060"/>
                </a:solidFill>
                <a:latin typeface="Calibri Italic" charset="0"/>
                <a:ea typeface="Calibri Italic" charset="0"/>
                <a:cs typeface="Calibri Italic" charset="0"/>
                <a:sym typeface="Calibri Italic" charset="0"/>
              </a:rPr>
              <a:t>Black and Wiliam (1998) and others (e.g., Shepard et al., 2005)</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8"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“...across a range of different school subjects, in different countries, and for learners of different ages, the use of formative assessment appears to be associated with </a:t>
            </a:r>
            <a:r>
              <a:rPr lang="en-US">
                <a:solidFill>
                  <a:srgbClr val="000000"/>
                </a:solidFill>
                <a:latin typeface="Calibri Bold" charset="0"/>
                <a:ea typeface="Calibri Bold" charset="0"/>
                <a:cs typeface="Calibri Bold" charset="0"/>
                <a:sym typeface="Calibri Bold" charset="0"/>
              </a:rPr>
              <a:t>considerable improvements </a:t>
            </a:r>
            <a:r>
              <a:rPr lang="en-US">
                <a:solidFill>
                  <a:srgbClr val="000000"/>
                </a:solidFill>
                <a:ea typeface="Calibri" pitchFamily="-112" charset="0"/>
                <a:cs typeface="Calibri" pitchFamily="-112" charset="0"/>
                <a:sym typeface="Calibri" pitchFamily="-112" charset="0"/>
              </a:rPr>
              <a:t>in the rate of learning.” </a:t>
            </a:r>
          </a:p>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 it seems reasonable to conclude that use of formative assessment can increase the rate of student learning by somewhere between </a:t>
            </a:r>
            <a:r>
              <a:rPr lang="en-US">
                <a:solidFill>
                  <a:srgbClr val="000000"/>
                </a:solidFill>
                <a:latin typeface="Calibri Bold" charset="0"/>
                <a:ea typeface="Calibri Bold" charset="0"/>
                <a:cs typeface="Calibri Bold" charset="0"/>
                <a:sym typeface="Calibri Bold" charset="0"/>
              </a:rPr>
              <a:t>50 and 100 percent.”</a:t>
            </a:r>
            <a:endParaRPr lang="en-US">
              <a:solidFill>
                <a:srgbClr val="000000"/>
              </a:solidFill>
              <a:ea typeface="Calibri" pitchFamily="-112" charset="0"/>
              <a:cs typeface="Calibri" pitchFamily="-112" charset="0"/>
              <a:sym typeface="Calibri" pitchFamily="-112" charset="0"/>
            </a:endParaRPr>
          </a:p>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“This suggests that formative assessment is likely to be one of the </a:t>
            </a:r>
            <a:r>
              <a:rPr lang="en-US">
                <a:solidFill>
                  <a:srgbClr val="000000"/>
                </a:solidFill>
                <a:latin typeface="Calibri Bold" charset="0"/>
                <a:ea typeface="Calibri Bold" charset="0"/>
                <a:cs typeface="Calibri Bold" charset="0"/>
                <a:sym typeface="Calibri Bold" charset="0"/>
              </a:rPr>
              <a:t>most effective </a:t>
            </a:r>
            <a:r>
              <a:rPr lang="en-US">
                <a:solidFill>
                  <a:srgbClr val="000000"/>
                </a:solidFill>
                <a:ea typeface="Calibri" pitchFamily="-112" charset="0"/>
                <a:cs typeface="Calibri" pitchFamily="-112" charset="0"/>
                <a:sym typeface="Calibri" pitchFamily="-112" charset="0"/>
              </a:rPr>
              <a:t>ways—and perhaps the most effective way—of increasing student achievement.” </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ea typeface="Calibri" pitchFamily="-112" charset="0"/>
                <a:cs typeface="Calibri" pitchFamily="-112" charset="0"/>
                <a:sym typeface="Calibri" pitchFamily="-112" charset="0"/>
              </a:rPr>
              <a:t>If we are serious about improving student achievement, we have to focus relentlessly on </a:t>
            </a:r>
            <a:r>
              <a:rPr lang="en-US">
                <a:solidFill>
                  <a:srgbClr val="0000FF"/>
                </a:solidFill>
                <a:latin typeface="Calibri Bold" charset="0"/>
                <a:ea typeface="Calibri Bold" charset="0"/>
                <a:cs typeface="Calibri Bold" charset="0"/>
                <a:sym typeface="Calibri Bold" charset="0"/>
              </a:rPr>
              <a:t>changing</a:t>
            </a:r>
            <a:r>
              <a:rPr lang="en-US">
                <a:solidFill>
                  <a:srgbClr val="000000"/>
                </a:solidFill>
                <a:ea typeface="Calibri" pitchFamily="-112" charset="0"/>
                <a:cs typeface="Calibri" pitchFamily="-112" charset="0"/>
                <a:sym typeface="Calibri" pitchFamily="-112" charset="0"/>
              </a:rPr>
              <a:t> those things that teachers do that are the most important to </a:t>
            </a:r>
            <a:r>
              <a:rPr lang="en-US">
                <a:solidFill>
                  <a:srgbClr val="0000FF"/>
                </a:solidFill>
                <a:latin typeface="Calibri Bold" charset="0"/>
                <a:ea typeface="Calibri Bold" charset="0"/>
                <a:cs typeface="Calibri Bold" charset="0"/>
                <a:sym typeface="Calibri Bold" charset="0"/>
              </a:rPr>
              <a:t>change</a:t>
            </a:r>
            <a:r>
              <a:rPr lang="en-US">
                <a:solidFill>
                  <a:srgbClr val="000000"/>
                </a:solidFill>
                <a:ea typeface="Calibri" pitchFamily="-112" charset="0"/>
                <a:cs typeface="Calibri" pitchFamily="-112" charset="0"/>
                <a:sym typeface="Calibri" pitchFamily="-112" charset="0"/>
              </a:rPr>
              <a:t>: those things that, when we focus on them, and </a:t>
            </a:r>
            <a:r>
              <a:rPr lang="en-US">
                <a:solidFill>
                  <a:srgbClr val="0000FF"/>
                </a:solidFill>
                <a:latin typeface="Calibri Bold" charset="0"/>
                <a:ea typeface="Calibri Bold" charset="0"/>
                <a:cs typeface="Calibri Bold" charset="0"/>
                <a:sym typeface="Calibri Bold" charset="0"/>
              </a:rPr>
              <a:t>change</a:t>
            </a:r>
            <a:r>
              <a:rPr lang="en-US">
                <a:solidFill>
                  <a:srgbClr val="000000"/>
                </a:solidFill>
                <a:ea typeface="Calibri" pitchFamily="-112" charset="0"/>
                <a:cs typeface="Calibri" pitchFamily="-112" charset="0"/>
                <a:sym typeface="Calibri" pitchFamily="-112" charset="0"/>
              </a:rPr>
              <a:t> them, improve student learning.</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35DFD076-2198-4A47-A3BD-CB67AD553B4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DFD076-2198-4A47-A3BD-CB67AD553B4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DFD076-2198-4A47-A3BD-CB67AD553B4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35DFD076-2198-4A47-A3BD-CB67AD553B4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35DFD076-2198-4A47-A3BD-CB67AD553B48}"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35DFD076-2198-4A47-A3BD-CB67AD553B48}"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35DFD076-2198-4A47-A3BD-CB67AD553B48}" type="datetimeFigureOut">
              <a:rPr lang="en-US" smtClean="0"/>
              <a:pPr/>
              <a:t>10/6/11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35DFD076-2198-4A47-A3BD-CB67AD553B48}" type="datetimeFigureOut">
              <a:rPr lang="en-US" smtClean="0"/>
              <a:pPr/>
              <a:t>10/6/11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35DFD076-2198-4A47-A3BD-CB67AD553B48}" type="datetimeFigureOut">
              <a:rPr lang="en-US" smtClean="0"/>
              <a:pPr/>
              <a:t>10/6/11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DFD076-2198-4A47-A3BD-CB67AD553B48}"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35DFD076-2198-4A47-A3BD-CB67AD553B48}"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8C2C033-34DF-F448-9D3E-F7565491F85C}"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5DFD076-2198-4A47-A3BD-CB67AD553B48}" type="datetimeFigureOut">
              <a:rPr lang="en-US" smtClean="0"/>
              <a:pPr/>
              <a:t>10/6/11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08C2C033-34DF-F448-9D3E-F7565491F85C}"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2" Type="http://schemas.openxmlformats.org/officeDocument/2006/relationships/notesSlide" Target="../notesSlides/notesSlide14.xml"/><Relationship Id="rId3" Type="http://schemas.openxmlformats.org/officeDocument/2006/relationships/image" Target="../media/image8.png"/><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3" Type="http://schemas.openxmlformats.org/officeDocument/2006/relationships/image" Target="../media/image9.jpe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notesSlide" Target="../notesSlides/notesSlide17.xml"/><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3" Type="http://schemas.openxmlformats.org/officeDocument/2006/relationships/image" Target="../media/image6.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457200" y="-4763"/>
            <a:ext cx="4305300" cy="1143001"/>
          </a:xfrm>
          <a:ln/>
        </p:spPr>
        <p:txBody>
          <a:bodyPr rIns="132080"/>
          <a:lstStyle/>
          <a:p>
            <a:r>
              <a:rPr lang="en-US" dirty="0" smtClean="0">
                <a:latin typeface="Calibri Bold" charset="0"/>
                <a:ea typeface="Calibri Bold" charset="0"/>
                <a:cs typeface="Calibri Bold" charset="0"/>
                <a:sym typeface="Calibri Bold" charset="0"/>
              </a:rPr>
              <a:t>Goal</a:t>
            </a:r>
            <a:endParaRPr lang="en-US" dirty="0">
              <a:latin typeface="Calibri Bold" charset="0"/>
              <a:ea typeface="ヒラギノ角ゴ ProN W6" pitchFamily="-112" charset="-128"/>
              <a:cs typeface="ヒラギノ角ゴ ProN W6" pitchFamily="-112" charset="-128"/>
              <a:sym typeface="Calibri Bold" charset="0"/>
            </a:endParaRPr>
          </a:p>
        </p:txBody>
      </p:sp>
      <p:sp>
        <p:nvSpPr>
          <p:cNvPr id="8194" name="Rectangle 2"/>
          <p:cNvSpPr>
            <a:spLocks noGrp="1" noChangeArrowheads="1"/>
          </p:cNvSpPr>
          <p:nvPr>
            <p:ph type="body" idx="1"/>
          </p:nvPr>
        </p:nvSpPr>
        <p:spPr>
          <a:xfrm>
            <a:off x="-88900" y="936625"/>
            <a:ext cx="4305300" cy="5918200"/>
          </a:xfrm>
          <a:ln/>
        </p:spPr>
        <p:txBody>
          <a:bodyPr rIns="132080">
            <a:normAutofit/>
          </a:bodyPr>
          <a:lstStyle/>
          <a:p>
            <a:pPr marL="312738" indent="-273050">
              <a:buClrTx/>
              <a:buFont typeface="Wingdings 2" pitchFamily="-112" charset="2"/>
              <a:buChar char=""/>
            </a:pPr>
            <a:r>
              <a:rPr lang="en-US" dirty="0"/>
              <a:t>Understand the impact on student achievement from effective use of formative assessment, and the role of principals, teachers, and students in that </a:t>
            </a:r>
            <a:r>
              <a:rPr lang="en-US" dirty="0" smtClean="0"/>
              <a:t>process</a:t>
            </a:r>
            <a:endParaRPr lang="en-US" dirty="0"/>
          </a:p>
        </p:txBody>
      </p:sp>
      <p:pic>
        <p:nvPicPr>
          <p:cNvPr id="8195" name="Picture 3"/>
          <p:cNvPicPr>
            <a:picLocks noChangeAspect="1" noChangeArrowheads="1"/>
          </p:cNvPicPr>
          <p:nvPr/>
        </p:nvPicPr>
        <p:blipFill>
          <a:blip r:embed="rId3"/>
          <a:srcRect/>
          <a:stretch>
            <a:fillRect/>
          </a:stretch>
        </p:blipFill>
        <p:spPr bwMode="auto">
          <a:xfrm>
            <a:off x="4292600" y="0"/>
            <a:ext cx="9169400" cy="6858000"/>
          </a:xfrm>
          <a:prstGeom prst="rect">
            <a:avLst/>
          </a:prstGeom>
          <a:noFill/>
          <a:ln w="9525" cap="flat">
            <a:noFill/>
            <a:round/>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uild="p" bldLvl="5" autoUpdateAnimBg="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9697" name="Rectangle 1"/>
          <p:cNvSpPr>
            <a:spLocks noGrp="1" noChangeArrowheads="1"/>
          </p:cNvSpPr>
          <p:nvPr>
            <p:ph type="title"/>
          </p:nvPr>
        </p:nvSpPr>
        <p:spPr>
          <a:ln/>
        </p:spPr>
        <p:txBody>
          <a:bodyPr rIns="132080"/>
          <a:lstStyle/>
          <a:p>
            <a:r>
              <a:rPr lang="en-US"/>
              <a:t>Black and Wiliam again…</a:t>
            </a:r>
          </a:p>
        </p:txBody>
      </p:sp>
      <p:sp>
        <p:nvSpPr>
          <p:cNvPr id="29698" name="Rectangle 2"/>
          <p:cNvSpPr>
            <a:spLocks/>
          </p:cNvSpPr>
          <p:nvPr/>
        </p:nvSpPr>
        <p:spPr bwMode="auto">
          <a:xfrm>
            <a:off x="655638" y="1484313"/>
            <a:ext cx="8178800" cy="2082800"/>
          </a:xfrm>
          <a:prstGeom prst="rect">
            <a:avLst/>
          </a:prstGeom>
          <a:noFill/>
          <a:ln w="12700" cap="flat">
            <a:noFill/>
            <a:miter lim="800000"/>
            <a:headEnd type="none" w="med" len="med"/>
            <a:tailEnd type="none" w="med" len="med"/>
          </a:ln>
        </p:spPr>
        <p:txBody>
          <a:bodyPr lIns="0" tIns="0" rIns="40639" bIns="0">
            <a:prstTxWarp prst="textNoShape">
              <a:avLst/>
            </a:prstTxWarp>
          </a:bodyPr>
          <a:lstStyle/>
          <a:p>
            <a:pPr marL="39688"/>
            <a:r>
              <a:rPr lang="en-US" sz="3200">
                <a:solidFill>
                  <a:schemeClr val="tx1"/>
                </a:solidFill>
                <a:ea typeface="Calibri" pitchFamily="-112" charset="0"/>
                <a:cs typeface="Calibri" pitchFamily="-112" charset="0"/>
              </a:rPr>
              <a:t>The </a:t>
            </a:r>
            <a:r>
              <a:rPr lang="en-US" sz="3200">
                <a:solidFill>
                  <a:srgbClr val="0000FF"/>
                </a:solidFill>
                <a:latin typeface="Calibri Bold" charset="0"/>
                <a:ea typeface="Calibri Bold" charset="0"/>
                <a:cs typeface="Calibri Bold" charset="0"/>
                <a:sym typeface="Calibri Bold" charset="0"/>
              </a:rPr>
              <a:t>changes</a:t>
            </a:r>
            <a:r>
              <a:rPr lang="en-US" sz="3200">
                <a:solidFill>
                  <a:schemeClr val="tx1"/>
                </a:solidFill>
                <a:ea typeface="Calibri" pitchFamily="-112" charset="0"/>
                <a:cs typeface="Calibri" pitchFamily="-112" charset="0"/>
              </a:rPr>
              <a:t> in classroom practice are </a:t>
            </a:r>
            <a:r>
              <a:rPr lang="en-US" sz="3200">
                <a:solidFill>
                  <a:srgbClr val="0000FF"/>
                </a:solidFill>
                <a:latin typeface="Calibri Bold" charset="0"/>
                <a:ea typeface="Calibri Bold" charset="0"/>
                <a:cs typeface="Calibri Bold" charset="0"/>
                <a:sym typeface="Calibri Bold" charset="0"/>
              </a:rPr>
              <a:t>central</a:t>
            </a:r>
            <a:r>
              <a:rPr lang="en-US" sz="3200">
                <a:solidFill>
                  <a:schemeClr val="tx1"/>
                </a:solidFill>
                <a:ea typeface="Calibri" pitchFamily="-112" charset="0"/>
                <a:cs typeface="Calibri" pitchFamily="-112" charset="0"/>
              </a:rPr>
              <a:t> </a:t>
            </a:r>
          </a:p>
          <a:p>
            <a:pPr marL="39688"/>
            <a:r>
              <a:rPr lang="en-US" sz="3200">
                <a:solidFill>
                  <a:schemeClr val="tx1"/>
                </a:solidFill>
                <a:ea typeface="Calibri" pitchFamily="-112" charset="0"/>
                <a:cs typeface="Calibri" pitchFamily="-112" charset="0"/>
              </a:rPr>
              <a:t>rather than marginal, and have to be incorporated by each teacher into his or her practice in his or her own way.</a:t>
            </a:r>
          </a:p>
        </p:txBody>
      </p:sp>
    </p:spTree>
  </p:cSld>
  <p:clrMapOvr>
    <a:masterClrMapping/>
  </p:clrMapOvr>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1745" name="Rectangle 1"/>
          <p:cNvSpPr>
            <a:spLocks noGrp="1" noChangeArrowheads="1"/>
          </p:cNvSpPr>
          <p:nvPr>
            <p:ph type="title"/>
          </p:nvPr>
        </p:nvSpPr>
        <p:spPr>
          <a:ln/>
        </p:spPr>
        <p:txBody>
          <a:bodyPr rIns="132080"/>
          <a:lstStyle/>
          <a:p>
            <a:r>
              <a:rPr lang="en-US"/>
              <a:t>Black and Wiliam again…</a:t>
            </a:r>
          </a:p>
        </p:txBody>
      </p:sp>
      <p:sp>
        <p:nvSpPr>
          <p:cNvPr id="31746" name="Rectangle 2"/>
          <p:cNvSpPr>
            <a:spLocks noGrp="1" noChangeArrowheads="1"/>
          </p:cNvSpPr>
          <p:nvPr>
            <p:ph type="body" idx="1"/>
          </p:nvPr>
        </p:nvSpPr>
        <p:spPr>
          <a:ln/>
        </p:spPr>
        <p:txBody>
          <a:bodyPr rIns="132080">
            <a:normAutofit lnSpcReduction="10000"/>
          </a:bodyPr>
          <a:lstStyle/>
          <a:p>
            <a:pPr>
              <a:lnSpc>
                <a:spcPct val="90000"/>
              </a:lnSpc>
            </a:pPr>
            <a:r>
              <a:rPr lang="en-US"/>
              <a:t>The adoption of minute-to-minute and day-by-day formative assessment requires deep </a:t>
            </a:r>
            <a:r>
              <a:rPr lang="en-US">
                <a:solidFill>
                  <a:srgbClr val="0000FF"/>
                </a:solidFill>
              </a:rPr>
              <a:t>changes</a:t>
            </a:r>
            <a:r>
              <a:rPr lang="en-US"/>
              <a:t> in the way that teachers teach, and this is much harder than it appears.  </a:t>
            </a:r>
          </a:p>
          <a:p>
            <a:pPr>
              <a:lnSpc>
                <a:spcPct val="90000"/>
              </a:lnSpc>
            </a:pPr>
            <a:r>
              <a:rPr lang="en-US"/>
              <a:t>For example, a teacher with 20 years of experience will have asked approximately half a million questions in her career.  When one has done something a certain way half a million times, doing it another way is very difficult.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1746">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1746">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746" grpId="0" build="p" bldLvl="5" autoUpdateAnimBg="0"/>
    </p:bldLst>
  </p:timing>
</p:sld>
</file>

<file path=ppt/slides/slide1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5841" name="Rectangle 1"/>
          <p:cNvSpPr>
            <a:spLocks noGrp="1" noChangeArrowheads="1"/>
          </p:cNvSpPr>
          <p:nvPr>
            <p:ph type="title"/>
          </p:nvPr>
        </p:nvSpPr>
        <p:spPr>
          <a:xfrm>
            <a:off x="746125" y="777875"/>
            <a:ext cx="7772400" cy="1389063"/>
          </a:xfrm>
          <a:ln/>
        </p:spPr>
        <p:txBody>
          <a:bodyPr lIns="38100" tIns="38100" rIns="43958" bIns="38100" anchor="t"/>
          <a:lstStyle/>
          <a:p>
            <a:pPr marL="4763"/>
            <a:r>
              <a:rPr lang="en-US" sz="3200">
                <a:latin typeface="Calibri Bold" charset="0"/>
                <a:ea typeface="Calibri Bold" charset="0"/>
                <a:cs typeface="Calibri Bold" charset="0"/>
                <a:sym typeface="Calibri Bold" charset="0"/>
              </a:rPr>
              <a:t>Three Fundamental Changes to Practice to Increase Student Achievement</a:t>
            </a:r>
            <a:endParaRPr lang="en-US" sz="3200">
              <a:latin typeface="Calibri Bold" charset="0"/>
              <a:ea typeface="ヒラギノ角ゴ ProN W6" pitchFamily="-112" charset="-128"/>
              <a:cs typeface="ヒラギノ角ゴ ProN W6" pitchFamily="-112" charset="-128"/>
              <a:sym typeface="Calibri Bold" charset="0"/>
            </a:endParaRPr>
          </a:p>
        </p:txBody>
      </p:sp>
      <p:sp>
        <p:nvSpPr>
          <p:cNvPr id="35842" name="Rectangle 2"/>
          <p:cNvSpPr>
            <a:spLocks noGrp="1" noChangeArrowheads="1"/>
          </p:cNvSpPr>
          <p:nvPr>
            <p:ph type="body" idx="1"/>
          </p:nvPr>
        </p:nvSpPr>
        <p:spPr>
          <a:xfrm>
            <a:off x="715963" y="2166938"/>
            <a:ext cx="7772400" cy="4691062"/>
          </a:xfrm>
          <a:ln/>
        </p:spPr>
        <p:txBody>
          <a:bodyPr lIns="38100" tIns="38100" rIns="43958" bIns="38100"/>
          <a:lstStyle/>
          <a:p>
            <a:pPr marL="277813" indent="-273050">
              <a:lnSpc>
                <a:spcPct val="90000"/>
              </a:lnSpc>
            </a:pPr>
            <a:r>
              <a:rPr lang="en-US" sz="3000"/>
              <a:t>Increased </a:t>
            </a:r>
            <a:r>
              <a:rPr lang="en-US" sz="3000">
                <a:latin typeface="Calibri Bold Italic" charset="0"/>
                <a:ea typeface="Calibri Bold Italic" charset="0"/>
                <a:cs typeface="Calibri Bold Italic" charset="0"/>
                <a:sym typeface="Calibri Bold Italic" charset="0"/>
              </a:rPr>
              <a:t>descriptive</a:t>
            </a:r>
            <a:r>
              <a:rPr lang="en-US" sz="3000"/>
              <a:t> feedback, reduced evaluative feedback</a:t>
            </a:r>
          </a:p>
          <a:p>
            <a:pPr marL="277813" indent="-273050">
              <a:lnSpc>
                <a:spcPct val="90000"/>
              </a:lnSpc>
              <a:buFont typeface="Wingdings 2" pitchFamily="-112" charset="2"/>
              <a:buChar char=""/>
            </a:pPr>
            <a:endParaRPr lang="en-US" sz="2600"/>
          </a:p>
          <a:p>
            <a:pPr marL="277813" indent="-273050">
              <a:lnSpc>
                <a:spcPct val="90000"/>
              </a:lnSpc>
            </a:pPr>
            <a:r>
              <a:rPr lang="en-US" sz="3000"/>
              <a:t>Increased student </a:t>
            </a:r>
            <a:r>
              <a:rPr lang="en-US" sz="3000">
                <a:latin typeface="Calibri Bold Italic" charset="0"/>
                <a:ea typeface="Calibri Bold Italic" charset="0"/>
                <a:cs typeface="Calibri Bold Italic" charset="0"/>
                <a:sym typeface="Calibri Bold Italic" charset="0"/>
              </a:rPr>
              <a:t>self-assessment</a:t>
            </a:r>
            <a:r>
              <a:rPr lang="en-US" sz="3000"/>
              <a:t> </a:t>
            </a:r>
          </a:p>
          <a:p>
            <a:pPr marL="277813" indent="-273050">
              <a:lnSpc>
                <a:spcPct val="90000"/>
              </a:lnSpc>
              <a:buFont typeface="Wingdings 2" pitchFamily="-112" charset="2"/>
              <a:buChar char=""/>
            </a:pPr>
            <a:endParaRPr lang="en-US" sz="3000"/>
          </a:p>
          <a:p>
            <a:pPr marL="277813" indent="-273050">
              <a:lnSpc>
                <a:spcPct val="90000"/>
              </a:lnSpc>
            </a:pPr>
            <a:r>
              <a:rPr lang="en-US" sz="3000"/>
              <a:t>Increased opportunities for </a:t>
            </a:r>
            <a:r>
              <a:rPr lang="en-US" sz="3000">
                <a:latin typeface="Calibri Bold Italic" charset="0"/>
                <a:ea typeface="Calibri Bold Italic" charset="0"/>
                <a:cs typeface="Calibri Bold Italic" charset="0"/>
                <a:sym typeface="Calibri Bold Italic" charset="0"/>
              </a:rPr>
              <a:t>students to communicate </a:t>
            </a:r>
            <a:r>
              <a:rPr lang="en-US" sz="3000"/>
              <a:t>their evolving learning during the teaching</a:t>
            </a:r>
          </a:p>
        </p:txBody>
      </p:sp>
      <p:sp>
        <p:nvSpPr>
          <p:cNvPr id="35843" name="Rectangle 3"/>
          <p:cNvSpPr>
            <a:spLocks/>
          </p:cNvSpPr>
          <p:nvPr/>
        </p:nvSpPr>
        <p:spPr bwMode="auto">
          <a:xfrm>
            <a:off x="361950" y="6038850"/>
            <a:ext cx="6318250" cy="600075"/>
          </a:xfrm>
          <a:prstGeom prst="rect">
            <a:avLst/>
          </a:prstGeom>
          <a:noFill/>
          <a:ln w="12700" cap="flat">
            <a:noFill/>
            <a:miter lim="800000"/>
            <a:headEnd type="none" w="med" len="med"/>
            <a:tailEnd type="none" w="med" len="med"/>
          </a:ln>
        </p:spPr>
        <p:txBody>
          <a:bodyPr lIns="0" tIns="0" rIns="40639" bIns="0">
            <a:prstTxWarp prst="textNoShape">
              <a:avLst/>
            </a:prstTxWarp>
          </a:bodyPr>
          <a:lstStyle/>
          <a:p>
            <a:pPr marL="39688"/>
            <a:r>
              <a:rPr lang="en-US" sz="1100">
                <a:solidFill>
                  <a:srgbClr val="002060"/>
                </a:solidFill>
                <a:latin typeface="Calibri Italic" charset="0"/>
                <a:ea typeface="Calibri Italic" charset="0"/>
                <a:cs typeface="Calibri Italic" charset="0"/>
                <a:sym typeface="Calibri Italic" charset="0"/>
              </a:rPr>
              <a:t>Source: Adapted with permission from R. Stiggins, J. Arter, J. Chappuis, and S. Chappuis, Classroom Assessment for Student Learning: Doing It Right—Using It Well (Portland, OR: ETS Assessment Training Institute, 2004), p. 13.</a:t>
            </a:r>
          </a:p>
        </p:txBody>
      </p:sp>
      <p:sp>
        <p:nvSpPr>
          <p:cNvPr id="35844" name="Rectangle 4"/>
          <p:cNvSpPr>
            <a:spLocks/>
          </p:cNvSpPr>
          <p:nvPr/>
        </p:nvSpPr>
        <p:spPr bwMode="auto">
          <a:xfrm>
            <a:off x="5202238" y="5430838"/>
            <a:ext cx="2463800" cy="355600"/>
          </a:xfrm>
          <a:prstGeom prst="rect">
            <a:avLst/>
          </a:prstGeom>
          <a:noFill/>
          <a:ln w="12700" cap="flat">
            <a:noFill/>
            <a:miter lim="800000"/>
            <a:headEnd type="none" w="med" len="med"/>
            <a:tailEnd type="none" w="med" len="med"/>
          </a:ln>
        </p:spPr>
        <p:txBody>
          <a:bodyPr wrap="none" lIns="0" tIns="0" rIns="40639" bIns="0">
            <a:prstTxWarp prst="textNoShape">
              <a:avLst/>
            </a:prstTxWarp>
            <a:spAutoFit/>
          </a:bodyPr>
          <a:lstStyle/>
          <a:p>
            <a:pPr marL="39688"/>
            <a:r>
              <a:rPr lang="en-US" i="1">
                <a:solidFill>
                  <a:srgbClr val="002060"/>
                </a:solidFill>
                <a:latin typeface="Arial" pitchFamily="-112" charset="0"/>
                <a:ea typeface="Arial" pitchFamily="-112" charset="0"/>
                <a:cs typeface="Arial" pitchFamily="-112" charset="0"/>
                <a:sym typeface="Arial" pitchFamily="-112" charset="0"/>
              </a:rPr>
              <a:t>(Black &amp; Wiliam, 1998)</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584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5842">
                                            <p:txEl>
                                              <p:pRg st="2" end="2"/>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5842">
                                            <p:txEl>
                                              <p:pRg st="4" end="4"/>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5842" grpId="0" build="p" bldLvl="5" autoUpdateAnimBg="0"/>
    </p:bldLst>
  </p:timing>
</p:sld>
</file>

<file path=ppt/slides/slide1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66561" name="Picture 1"/>
          <p:cNvPicPr>
            <a:picLocks noChangeAspect="1" noChangeArrowheads="1"/>
          </p:cNvPicPr>
          <p:nvPr/>
        </p:nvPicPr>
        <p:blipFill>
          <a:blip r:embed="rId3"/>
          <a:srcRect/>
          <a:stretch>
            <a:fillRect/>
          </a:stretch>
        </p:blipFill>
        <p:spPr bwMode="auto">
          <a:xfrm>
            <a:off x="-485775" y="-1614488"/>
            <a:ext cx="9736138" cy="8469313"/>
          </a:xfrm>
          <a:prstGeom prst="rect">
            <a:avLst/>
          </a:prstGeom>
          <a:noFill/>
          <a:ln w="9525" cap="flat">
            <a:noFill/>
            <a:round/>
            <a:headEnd/>
            <a:tailEnd/>
          </a:ln>
        </p:spPr>
      </p:pic>
      <p:sp>
        <p:nvSpPr>
          <p:cNvPr id="66562" name="Rectangle 2"/>
          <p:cNvSpPr>
            <a:spLocks noGrp="1" noChangeArrowheads="1"/>
          </p:cNvSpPr>
          <p:nvPr>
            <p:ph type="body" idx="1"/>
          </p:nvPr>
        </p:nvSpPr>
        <p:spPr>
          <a:xfrm>
            <a:off x="3200400" y="3530600"/>
            <a:ext cx="5499100" cy="2120900"/>
          </a:xfrm>
          <a:solidFill>
            <a:srgbClr val="FFFFFF"/>
          </a:solidFill>
          <a:ln/>
        </p:spPr>
        <p:txBody>
          <a:bodyPr rIns="132080"/>
          <a:lstStyle/>
          <a:p>
            <a:pPr>
              <a:buClrTx/>
            </a:pPr>
            <a:r>
              <a:rPr lang="en-US" sz="3600"/>
              <a:t>Where are we now?</a:t>
            </a:r>
          </a:p>
          <a:p>
            <a:pPr>
              <a:buClrTx/>
            </a:pPr>
            <a:r>
              <a:rPr lang="en-US" sz="3600"/>
              <a:t>Where are we going?</a:t>
            </a:r>
          </a:p>
          <a:p>
            <a:pPr>
              <a:buClrTx/>
            </a:pPr>
            <a:r>
              <a:rPr lang="en-US" sz="3600"/>
              <a:t>How do we close the gap?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56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56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56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6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build="p" bldLvl="5" animBg="1" autoUpdateAnimBg="0"/>
    </p:bldLst>
  </p:timing>
</p:sld>
</file>

<file path=ppt/slides/slide1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
          <p:cNvGrpSpPr>
            <a:grpSpLocks/>
          </p:cNvGrpSpPr>
          <p:nvPr/>
        </p:nvGrpSpPr>
        <p:grpSpPr bwMode="auto">
          <a:xfrm>
            <a:off x="552450" y="209550"/>
            <a:ext cx="8169275" cy="1638300"/>
            <a:chOff x="0" y="0"/>
            <a:chExt cx="5146" cy="1032"/>
          </a:xfrm>
        </p:grpSpPr>
        <p:sp>
          <p:nvSpPr>
            <p:cNvPr id="37890" name="AutoShape 2"/>
            <p:cNvSpPr>
              <a:spLocks/>
            </p:cNvSpPr>
            <p:nvPr/>
          </p:nvSpPr>
          <p:spPr bwMode="auto">
            <a:xfrm>
              <a:off x="0" y="0"/>
              <a:ext cx="5146" cy="1032"/>
            </a:xfrm>
            <a:prstGeom prst="roundRect">
              <a:avLst>
                <a:gd name="adj" fmla="val 16667"/>
              </a:avLst>
            </a:prstGeom>
            <a:solidFill>
              <a:srgbClr val="000000"/>
            </a:solidFill>
            <a:ln w="88900" cap="flat">
              <a:solidFill>
                <a:srgbClr val="0070C0"/>
              </a:solidFill>
              <a:prstDash val="solid"/>
              <a:round/>
              <a:headEnd type="none" w="med" len="med"/>
              <a:tailEnd type="none" w="med" len="med"/>
            </a:ln>
            <a:effectLst>
              <a:outerShdw blurRad="63500" dist="25399" dir="3806097" algn="ctr" rotWithShape="0">
                <a:schemeClr val="bg2">
                  <a:alpha val="50000"/>
                </a:schemeClr>
              </a:outerShdw>
            </a:effectLst>
          </p:spPr>
          <p:txBody>
            <a:bodyPr lIns="0" tIns="0" rIns="0" bIns="0">
              <a:prstTxWarp prst="textNoShape">
                <a:avLst/>
              </a:prstTxWarp>
            </a:bodyPr>
            <a:lstStyle/>
            <a:p>
              <a:endParaRPr lang="en-US"/>
            </a:p>
          </p:txBody>
        </p:sp>
        <p:sp>
          <p:nvSpPr>
            <p:cNvPr id="37891" name="Rectangle 3"/>
            <p:cNvSpPr>
              <a:spLocks/>
            </p:cNvSpPr>
            <p:nvPr/>
          </p:nvSpPr>
          <p:spPr bwMode="auto">
            <a:xfrm>
              <a:off x="49" y="50"/>
              <a:ext cx="5048" cy="752"/>
            </a:xfrm>
            <a:prstGeom prst="rect">
              <a:avLst/>
            </a:prstGeom>
            <a:noFill/>
            <a:ln w="12700" cap="flat">
              <a:noFill/>
              <a:miter lim="800000"/>
              <a:headEnd type="none" w="med" len="med"/>
              <a:tailEnd type="none" w="med" len="med"/>
            </a:ln>
          </p:spPr>
          <p:txBody>
            <a:bodyPr lIns="38100" tIns="38100" rIns="90545" bIns="38100">
              <a:prstTxWarp prst="textNoShape">
                <a:avLst/>
              </a:prstTxWarp>
            </a:bodyPr>
            <a:lstStyle/>
            <a:p>
              <a:pPr marL="14288" algn="ctr">
                <a:spcBef>
                  <a:spcPts val="1000"/>
                </a:spcBef>
              </a:pPr>
              <a:r>
                <a:rPr lang="en-US" sz="4000">
                  <a:solidFill>
                    <a:srgbClr val="FFFFFF"/>
                  </a:solidFill>
                  <a:latin typeface="Arial Rounded MT Bold" pitchFamily="-112" charset="0"/>
                  <a:ea typeface="Arial Rounded MT Bold" pitchFamily="-112" charset="0"/>
                  <a:cs typeface="Arial Rounded MT Bold" pitchFamily="-112" charset="0"/>
                  <a:sym typeface="Arial Rounded MT Bold" pitchFamily="-112" charset="0"/>
                </a:rPr>
                <a:t>Assessment for Learning</a:t>
              </a:r>
            </a:p>
            <a:p>
              <a:pPr marL="14288" algn="ctr">
                <a:spcBef>
                  <a:spcPts val="1000"/>
                </a:spcBef>
              </a:pPr>
              <a:r>
                <a:rPr lang="en-US" sz="2800">
                  <a:solidFill>
                    <a:srgbClr val="FFFFFF"/>
                  </a:solidFill>
                  <a:latin typeface="Arial Rounded MT Bold" pitchFamily="-112" charset="0"/>
                  <a:ea typeface="Arial Rounded MT Bold" pitchFamily="-112" charset="0"/>
                  <a:cs typeface="Arial Rounded MT Bold" pitchFamily="-112" charset="0"/>
                  <a:sym typeface="Arial Rounded MT Bold" pitchFamily="-112" charset="0"/>
                </a:rPr>
                <a:t>Five Key Strategies</a:t>
              </a:r>
            </a:p>
          </p:txBody>
        </p:sp>
      </p:grpSp>
      <p:pic>
        <p:nvPicPr>
          <p:cNvPr id="37892" name="Picture 4"/>
          <p:cNvPicPr>
            <a:picLocks noChangeArrowheads="1"/>
          </p:cNvPicPr>
          <p:nvPr/>
        </p:nvPicPr>
        <p:blipFill>
          <a:blip r:embed="rId3"/>
          <a:srcRect/>
          <a:stretch>
            <a:fillRect/>
          </a:stretch>
        </p:blipFill>
        <p:spPr bwMode="auto">
          <a:xfrm>
            <a:off x="466725" y="2263775"/>
            <a:ext cx="8391525" cy="3506788"/>
          </a:xfrm>
          <a:prstGeom prst="rect">
            <a:avLst/>
          </a:prstGeom>
          <a:noFill/>
          <a:ln w="9525" cap="flat">
            <a:noFill/>
            <a:miter lim="800000"/>
            <a:headEnd/>
            <a:tailEnd/>
          </a:ln>
        </p:spPr>
      </p:pic>
    </p:spTree>
  </p:cSld>
  <p:clrMapOvr>
    <a:masterClrMapping/>
  </p:clrMapOvr>
  <p:transition/>
  <p:timing>
    <p:tnLst>
      <p:par>
        <p:cTn id="1" dur="indefinite" restart="never" nodeType="tmRoot"/>
      </p:par>
    </p:tnLst>
  </p:timing>
</p:sld>
</file>

<file path=ppt/slides/slide1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7" name="Rectangle 1"/>
          <p:cNvSpPr>
            <a:spLocks noGrp="1" noChangeArrowheads="1"/>
          </p:cNvSpPr>
          <p:nvPr>
            <p:ph type="body" idx="1"/>
          </p:nvPr>
        </p:nvSpPr>
        <p:spPr>
          <a:xfrm>
            <a:off x="779463" y="858838"/>
            <a:ext cx="3760787" cy="4610100"/>
          </a:xfrm>
          <a:ln/>
        </p:spPr>
        <p:txBody>
          <a:bodyPr rIns="132080">
            <a:noAutofit/>
          </a:bodyPr>
          <a:lstStyle/>
          <a:p>
            <a:pPr marL="39688" indent="0">
              <a:buClrTx/>
            </a:pPr>
            <a:r>
              <a:rPr lang="en-US" sz="2600" dirty="0"/>
              <a:t>Read</a:t>
            </a:r>
            <a:r>
              <a:rPr lang="en-US" sz="2600" dirty="0" smtClean="0"/>
              <a:t> part of </a:t>
            </a:r>
            <a:r>
              <a:rPr lang="en-US" sz="2600" dirty="0" smtClean="0">
                <a:latin typeface="Calibri Bold Italic" charset="0"/>
                <a:ea typeface="Calibri Bold Italic" charset="0"/>
                <a:cs typeface="Calibri Bold Italic" charset="0"/>
                <a:sym typeface="Calibri Bold Italic" charset="0"/>
              </a:rPr>
              <a:t>Content </a:t>
            </a:r>
            <a:r>
              <a:rPr lang="en-US" sz="2600" dirty="0">
                <a:latin typeface="Calibri Bold Italic" charset="0"/>
                <a:ea typeface="Calibri Bold Italic" charset="0"/>
                <a:cs typeface="Calibri Bold Italic" charset="0"/>
                <a:sym typeface="Calibri Bold Italic" charset="0"/>
              </a:rPr>
              <a:t>then Process</a:t>
            </a:r>
            <a:r>
              <a:rPr lang="en-US" sz="2600" dirty="0"/>
              <a:t>- a chapter from Ahead of the </a:t>
            </a:r>
            <a:r>
              <a:rPr lang="en-US" sz="2600" dirty="0" smtClean="0"/>
              <a:t>Curve.  Begin at page 189 and read through page</a:t>
            </a:r>
            <a:r>
              <a:rPr lang="en-US" sz="2600" dirty="0" smtClean="0"/>
              <a:t> </a:t>
            </a:r>
            <a:r>
              <a:rPr lang="en-US" sz="2600" dirty="0" smtClean="0"/>
              <a:t>195</a:t>
            </a:r>
            <a:r>
              <a:rPr lang="en-US" sz="2600" dirty="0" smtClean="0"/>
              <a:t>.</a:t>
            </a:r>
            <a:endParaRPr lang="en-US" sz="2600" dirty="0" smtClean="0"/>
          </a:p>
          <a:p>
            <a:pPr marL="39688" indent="0">
              <a:buClrTx/>
            </a:pPr>
            <a:r>
              <a:rPr lang="en-US" sz="2600" dirty="0" smtClean="0"/>
              <a:t>Brainstorm techniques for each of Key Strategy</a:t>
            </a:r>
          </a:p>
          <a:p>
            <a:pPr marL="39688" indent="0">
              <a:buClrTx/>
            </a:pPr>
            <a:r>
              <a:rPr lang="en-US" sz="2600" dirty="0"/>
              <a:t>Record the techniques you brainstorm for each strategy</a:t>
            </a:r>
            <a:r>
              <a:rPr lang="en-US" sz="2600" dirty="0" smtClean="0"/>
              <a:t> and share with the rest of the group</a:t>
            </a:r>
            <a:endParaRPr lang="en-US" sz="2600" dirty="0"/>
          </a:p>
        </p:txBody>
      </p:sp>
      <p:pic>
        <p:nvPicPr>
          <p:cNvPr id="39938" name="Picture 2"/>
          <p:cNvPicPr>
            <a:picLocks noChangeArrowheads="1"/>
          </p:cNvPicPr>
          <p:nvPr/>
        </p:nvPicPr>
        <p:blipFill>
          <a:blip r:embed="rId3"/>
          <a:srcRect/>
          <a:stretch>
            <a:fillRect/>
          </a:stretch>
        </p:blipFill>
        <p:spPr bwMode="auto">
          <a:xfrm>
            <a:off x="4533900" y="858838"/>
            <a:ext cx="4610100" cy="4610100"/>
          </a:xfrm>
          <a:prstGeom prst="rect">
            <a:avLst/>
          </a:prstGeom>
          <a:noFill/>
          <a:ln w="9525" cap="flat">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build="p" bldLvl="5" autoUpdateAnimBg="0"/>
    </p:bldLst>
  </p:timing>
</p:sld>
</file>

<file path=ppt/slides/slide1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79874" name="Rectangle 1"/>
          <p:cNvSpPr>
            <a:spLocks noGrp="1" noChangeArrowheads="1"/>
          </p:cNvSpPr>
          <p:nvPr>
            <p:ph type="body" idx="1"/>
          </p:nvPr>
        </p:nvSpPr>
        <p:spPr>
          <a:xfrm>
            <a:off x="457200" y="2324100"/>
            <a:ext cx="8229600" cy="2997200"/>
          </a:xfrm>
        </p:spPr>
        <p:txBody>
          <a:bodyPr rIns="132080"/>
          <a:lstStyle/>
          <a:p>
            <a:pPr marL="0" indent="39688" algn="ctr" eaLnBrk="1" hangingPunct="1">
              <a:buFont typeface="Arial" pitchFamily="-112" charset="0"/>
              <a:buNone/>
            </a:pPr>
            <a:r>
              <a:rPr lang="en-US"/>
              <a:t>Teacher clarity and explanation of intention ranked as the 8th (of 138) most important contributor to learning.</a:t>
            </a:r>
          </a:p>
          <a:p>
            <a:pPr marL="0" indent="39688" algn="r" eaLnBrk="1" hangingPunct="1">
              <a:buFont typeface="Arial" pitchFamily="-112" charset="0"/>
              <a:buNone/>
            </a:pPr>
            <a:r>
              <a:rPr lang="en-US" sz="1800"/>
              <a:t>Hattie (2009)</a:t>
            </a:r>
          </a:p>
          <a:p>
            <a:pPr marL="0" indent="39688" algn="ctr" eaLnBrk="1" hangingPunct="1">
              <a:buFont typeface="Arial" pitchFamily="-112" charset="0"/>
              <a:buNone/>
            </a:pPr>
            <a:endParaRPr lang="en-US" sz="1200"/>
          </a:p>
        </p:txBody>
      </p:sp>
      <p:sp>
        <p:nvSpPr>
          <p:cNvPr id="79875" name="AutoShape 2"/>
          <p:cNvSpPr>
            <a:spLocks/>
          </p:cNvSpPr>
          <p:nvPr/>
        </p:nvSpPr>
        <p:spPr bwMode="auto">
          <a:xfrm>
            <a:off x="1346200" y="571500"/>
            <a:ext cx="6438900" cy="1485900"/>
          </a:xfrm>
          <a:prstGeom prst="roundRect">
            <a:avLst>
              <a:gd name="adj" fmla="val 12819"/>
            </a:avLst>
          </a:prstGeom>
          <a:solidFill>
            <a:srgbClr val="FF7F00"/>
          </a:solidFill>
          <a:ln w="38100">
            <a:solidFill>
              <a:schemeClr val="tx1"/>
            </a:solidFill>
            <a:round/>
            <a:headEnd/>
            <a:tailEnd/>
          </a:ln>
        </p:spPr>
        <p:txBody>
          <a:bodyPr lIns="0" tIns="0" rIns="0" bIns="0">
            <a:prstTxWarp prst="textNoShape">
              <a:avLst/>
            </a:prstTxWarp>
          </a:bodyPr>
          <a:lstStyle/>
          <a:p>
            <a:endParaRPr lang="en-US"/>
          </a:p>
        </p:txBody>
      </p:sp>
      <p:sp>
        <p:nvSpPr>
          <p:cNvPr id="79876" name="Rectangle 3"/>
          <p:cNvSpPr>
            <a:spLocks/>
          </p:cNvSpPr>
          <p:nvPr/>
        </p:nvSpPr>
        <p:spPr bwMode="auto">
          <a:xfrm>
            <a:off x="1397000" y="596900"/>
            <a:ext cx="6335713" cy="1346200"/>
          </a:xfrm>
          <a:prstGeom prst="rect">
            <a:avLst/>
          </a:prstGeom>
          <a:noFill/>
          <a:ln w="12700">
            <a:noFill/>
            <a:miter lim="800000"/>
            <a:headEnd/>
            <a:tailEnd/>
          </a:ln>
        </p:spPr>
        <p:txBody>
          <a:bodyPr wrap="none" lIns="0" tIns="0" rIns="40639" bIns="0">
            <a:prstTxWarp prst="textNoShape">
              <a:avLst/>
            </a:prstTxWarp>
            <a:spAutoFit/>
          </a:bodyPr>
          <a:lstStyle/>
          <a:p>
            <a:pPr marL="39688" algn="ctr"/>
            <a:r>
              <a:rPr lang="en-US" sz="4000">
                <a:solidFill>
                  <a:schemeClr val="tx1"/>
                </a:solidFill>
                <a:latin typeface="Calibri Bold" charset="0"/>
                <a:sym typeface="Calibri Bold" charset="0"/>
              </a:rPr>
              <a:t>Clarifying Learning Intentions</a:t>
            </a:r>
          </a:p>
          <a:p>
            <a:pPr marL="39688" algn="ctr"/>
            <a:r>
              <a:rPr lang="en-US" sz="4000">
                <a:solidFill>
                  <a:schemeClr val="tx1"/>
                </a:solidFill>
                <a:latin typeface="Calibri Bold" charset="0"/>
                <a:sym typeface="Calibri Bold" charset="0"/>
              </a:rPr>
              <a:t>Sharing Criteria for Success</a:t>
            </a:r>
          </a:p>
        </p:txBody>
      </p:sp>
    </p:spTree>
  </p:cSld>
  <p:clrMapOvr>
    <a:masterClrMapping/>
  </p:clrMapOvr>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2946" name="Rectangle 1"/>
          <p:cNvSpPr>
            <a:spLocks noGrp="1" noChangeArrowheads="1"/>
          </p:cNvSpPr>
          <p:nvPr>
            <p:ph type="body" idx="1"/>
          </p:nvPr>
        </p:nvSpPr>
        <p:spPr>
          <a:xfrm>
            <a:off x="457200" y="2197100"/>
            <a:ext cx="8229600" cy="5600700"/>
          </a:xfrm>
        </p:spPr>
        <p:txBody>
          <a:bodyPr rIns="132080"/>
          <a:lstStyle/>
          <a:p>
            <a:pPr eaLnBrk="1" hangingPunct="1"/>
            <a:r>
              <a:rPr lang="en-US"/>
              <a:t>Criteria is what’s important or what counts in an activity/ task.  Students of all ages need a clear understanding of the criteria by which--AND the level to which--their work will be assessed.</a:t>
            </a:r>
          </a:p>
          <a:p>
            <a:pPr eaLnBrk="1" hangingPunct="1"/>
            <a:r>
              <a:rPr lang="en-US"/>
              <a:t>Students can understand the differences in 4 levels of performance...not 100 (which is what giving a percentage is)</a:t>
            </a:r>
          </a:p>
        </p:txBody>
      </p:sp>
      <p:sp>
        <p:nvSpPr>
          <p:cNvPr id="82947" name="AutoShape 2"/>
          <p:cNvSpPr>
            <a:spLocks/>
          </p:cNvSpPr>
          <p:nvPr/>
        </p:nvSpPr>
        <p:spPr bwMode="auto">
          <a:xfrm>
            <a:off x="1346200" y="571500"/>
            <a:ext cx="6438900" cy="1485900"/>
          </a:xfrm>
          <a:prstGeom prst="roundRect">
            <a:avLst>
              <a:gd name="adj" fmla="val 12819"/>
            </a:avLst>
          </a:prstGeom>
          <a:solidFill>
            <a:srgbClr val="FF7F00"/>
          </a:solidFill>
          <a:ln w="38100">
            <a:solidFill>
              <a:schemeClr val="tx1"/>
            </a:solidFill>
            <a:round/>
            <a:headEnd/>
            <a:tailEnd/>
          </a:ln>
        </p:spPr>
        <p:txBody>
          <a:bodyPr lIns="0" tIns="0" rIns="0" bIns="0">
            <a:prstTxWarp prst="textNoShape">
              <a:avLst/>
            </a:prstTxWarp>
          </a:bodyPr>
          <a:lstStyle/>
          <a:p>
            <a:endParaRPr lang="en-US"/>
          </a:p>
        </p:txBody>
      </p:sp>
      <p:sp>
        <p:nvSpPr>
          <p:cNvPr id="82948" name="Rectangle 3"/>
          <p:cNvSpPr>
            <a:spLocks/>
          </p:cNvSpPr>
          <p:nvPr/>
        </p:nvSpPr>
        <p:spPr bwMode="auto">
          <a:xfrm>
            <a:off x="1397000" y="647700"/>
            <a:ext cx="6335713" cy="1346200"/>
          </a:xfrm>
          <a:prstGeom prst="rect">
            <a:avLst/>
          </a:prstGeom>
          <a:noFill/>
          <a:ln w="12700">
            <a:noFill/>
            <a:miter lim="800000"/>
            <a:headEnd/>
            <a:tailEnd/>
          </a:ln>
        </p:spPr>
        <p:txBody>
          <a:bodyPr wrap="none" lIns="0" tIns="0" rIns="40639" bIns="0">
            <a:prstTxWarp prst="textNoShape">
              <a:avLst/>
            </a:prstTxWarp>
            <a:spAutoFit/>
          </a:bodyPr>
          <a:lstStyle/>
          <a:p>
            <a:pPr marL="39688" algn="ctr"/>
            <a:r>
              <a:rPr lang="en-US" sz="4000">
                <a:solidFill>
                  <a:schemeClr val="tx1"/>
                </a:solidFill>
                <a:latin typeface="Calibri Bold" charset="0"/>
                <a:sym typeface="Calibri Bold" charset="0"/>
              </a:rPr>
              <a:t>Clarifying Learning Intentions</a:t>
            </a:r>
          </a:p>
          <a:p>
            <a:pPr marL="39688" algn="ctr"/>
            <a:r>
              <a:rPr lang="en-US" sz="4000">
                <a:solidFill>
                  <a:schemeClr val="tx1"/>
                </a:solidFill>
                <a:latin typeface="Calibri Bold" charset="0"/>
                <a:sym typeface="Calibri Bold" charset="0"/>
              </a:rPr>
              <a:t>Sharing Criteria for Success</a:t>
            </a:r>
          </a:p>
        </p:txBody>
      </p:sp>
    </p:spTree>
  </p:cSld>
  <p:clrMapOvr>
    <a:masterClrMapping/>
  </p:clrMapOvr>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3970" name="Rectangle 1"/>
          <p:cNvSpPr>
            <a:spLocks noGrp="1" noChangeArrowheads="1"/>
          </p:cNvSpPr>
          <p:nvPr>
            <p:ph type="body" idx="1"/>
          </p:nvPr>
        </p:nvSpPr>
        <p:spPr>
          <a:xfrm>
            <a:off x="457200" y="1930400"/>
            <a:ext cx="8229600" cy="5537200"/>
          </a:xfrm>
        </p:spPr>
        <p:txBody>
          <a:bodyPr rIns="132080"/>
          <a:lstStyle/>
          <a:p>
            <a:pPr eaLnBrk="1" hangingPunct="1">
              <a:buClrTx/>
            </a:pPr>
            <a:r>
              <a:rPr lang="en-US" sz="2600"/>
              <a:t>Using previously collected samples of a task (models at each level of performance), lead the class in creating a rubric with aspect criteria and levels of performances for each criterion, and hand it out prior to the task--this process will build ownership and clarity of expectation.</a:t>
            </a:r>
          </a:p>
          <a:p>
            <a:pPr eaLnBrk="1" hangingPunct="1">
              <a:buClrTx/>
            </a:pPr>
            <a:r>
              <a:rPr lang="en-US" sz="2600"/>
              <a:t>Build a rubric for tasks that the students will do repeatedly...that way you can use the same rubric each time and students will know from the previous assessment what they need to do to improve the next time.</a:t>
            </a:r>
          </a:p>
        </p:txBody>
      </p:sp>
      <p:sp>
        <p:nvSpPr>
          <p:cNvPr id="83971" name="AutoShape 2"/>
          <p:cNvSpPr>
            <a:spLocks/>
          </p:cNvSpPr>
          <p:nvPr/>
        </p:nvSpPr>
        <p:spPr bwMode="auto">
          <a:xfrm>
            <a:off x="1346200" y="419100"/>
            <a:ext cx="6438900" cy="1485900"/>
          </a:xfrm>
          <a:prstGeom prst="roundRect">
            <a:avLst>
              <a:gd name="adj" fmla="val 12819"/>
            </a:avLst>
          </a:prstGeom>
          <a:solidFill>
            <a:srgbClr val="FF7F00"/>
          </a:solidFill>
          <a:ln w="38100">
            <a:solidFill>
              <a:schemeClr val="tx1"/>
            </a:solidFill>
            <a:round/>
            <a:headEnd/>
            <a:tailEnd/>
          </a:ln>
        </p:spPr>
        <p:txBody>
          <a:bodyPr lIns="0" tIns="0" rIns="0" bIns="0">
            <a:prstTxWarp prst="textNoShape">
              <a:avLst/>
            </a:prstTxWarp>
          </a:bodyPr>
          <a:lstStyle/>
          <a:p>
            <a:endParaRPr lang="en-US"/>
          </a:p>
        </p:txBody>
      </p:sp>
      <p:sp>
        <p:nvSpPr>
          <p:cNvPr id="83972" name="Rectangle 3"/>
          <p:cNvSpPr>
            <a:spLocks/>
          </p:cNvSpPr>
          <p:nvPr/>
        </p:nvSpPr>
        <p:spPr bwMode="auto">
          <a:xfrm>
            <a:off x="1397000" y="495300"/>
            <a:ext cx="6335713" cy="1346200"/>
          </a:xfrm>
          <a:prstGeom prst="rect">
            <a:avLst/>
          </a:prstGeom>
          <a:noFill/>
          <a:ln w="12700">
            <a:noFill/>
            <a:miter lim="800000"/>
            <a:headEnd/>
            <a:tailEnd/>
          </a:ln>
        </p:spPr>
        <p:txBody>
          <a:bodyPr wrap="none" lIns="0" tIns="0" rIns="40639" bIns="0">
            <a:prstTxWarp prst="textNoShape">
              <a:avLst/>
            </a:prstTxWarp>
            <a:spAutoFit/>
          </a:bodyPr>
          <a:lstStyle/>
          <a:p>
            <a:pPr marL="39688" algn="ctr"/>
            <a:r>
              <a:rPr lang="en-US" sz="4000">
                <a:solidFill>
                  <a:schemeClr val="tx1"/>
                </a:solidFill>
                <a:latin typeface="Calibri Bold" charset="0"/>
                <a:sym typeface="Calibri Bold" charset="0"/>
              </a:rPr>
              <a:t>Clarifying Learning Intentions</a:t>
            </a:r>
          </a:p>
          <a:p>
            <a:pPr marL="39688" algn="ctr"/>
            <a:r>
              <a:rPr lang="en-US" sz="4000">
                <a:solidFill>
                  <a:schemeClr val="tx1"/>
                </a:solidFill>
                <a:latin typeface="Calibri Bold" charset="0"/>
                <a:sym typeface="Calibri Bold" charset="0"/>
              </a:rPr>
              <a:t>Sharing Criteria for Success</a:t>
            </a:r>
          </a:p>
        </p:txBody>
      </p:sp>
    </p:spTree>
  </p:cSld>
  <p:clrMapOvr>
    <a:masterClrMapping/>
  </p:clrMapOvr>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86018" name="Rectangle 1"/>
          <p:cNvSpPr>
            <a:spLocks noGrp="1" noChangeArrowheads="1"/>
          </p:cNvSpPr>
          <p:nvPr>
            <p:ph type="body" idx="1"/>
          </p:nvPr>
        </p:nvSpPr>
        <p:spPr>
          <a:xfrm>
            <a:off x="584200" y="2133600"/>
            <a:ext cx="8229600" cy="4546600"/>
          </a:xfrm>
        </p:spPr>
        <p:txBody>
          <a:bodyPr rIns="132080"/>
          <a:lstStyle/>
          <a:p>
            <a:pPr eaLnBrk="1" hangingPunct="1">
              <a:buClrTx/>
            </a:pPr>
            <a:r>
              <a:rPr lang="en-US" dirty="0"/>
              <a:t>Questions  can be used to find out what students know (so you know what you have to do to help them) or to help them </a:t>
            </a:r>
            <a:r>
              <a:rPr lang="en-US" dirty="0" smtClean="0"/>
              <a:t>think</a:t>
            </a:r>
          </a:p>
          <a:p>
            <a:pPr eaLnBrk="1" hangingPunct="1">
              <a:buClrTx/>
              <a:buNone/>
            </a:pPr>
            <a:endParaRPr lang="en-US" dirty="0" smtClean="0"/>
          </a:p>
          <a:p>
            <a:pPr eaLnBrk="1" hangingPunct="1">
              <a:buClrTx/>
            </a:pPr>
            <a:r>
              <a:rPr lang="en-US" dirty="0"/>
              <a:t>Ask more questions to help learners </a:t>
            </a:r>
            <a:r>
              <a:rPr lang="en-US" dirty="0" smtClean="0"/>
              <a:t>think</a:t>
            </a:r>
            <a:endParaRPr lang="en-US" dirty="0"/>
          </a:p>
        </p:txBody>
      </p:sp>
      <p:sp>
        <p:nvSpPr>
          <p:cNvPr id="86019" name="AutoShape 2"/>
          <p:cNvSpPr>
            <a:spLocks/>
          </p:cNvSpPr>
          <p:nvPr/>
        </p:nvSpPr>
        <p:spPr bwMode="auto">
          <a:xfrm>
            <a:off x="1435100" y="419100"/>
            <a:ext cx="6413500" cy="1485900"/>
          </a:xfrm>
          <a:prstGeom prst="roundRect">
            <a:avLst>
              <a:gd name="adj" fmla="val 12819"/>
            </a:avLst>
          </a:prstGeom>
          <a:solidFill>
            <a:srgbClr val="FF0000"/>
          </a:solidFill>
          <a:ln w="38100">
            <a:solidFill>
              <a:schemeClr val="tx1"/>
            </a:solidFill>
            <a:round/>
            <a:headEnd/>
            <a:tailEnd/>
          </a:ln>
        </p:spPr>
        <p:txBody>
          <a:bodyPr lIns="0" tIns="0" rIns="0" bIns="0">
            <a:prstTxWarp prst="textNoShape">
              <a:avLst/>
            </a:prstTxWarp>
          </a:bodyPr>
          <a:lstStyle/>
          <a:p>
            <a:endParaRPr lang="en-US"/>
          </a:p>
        </p:txBody>
      </p:sp>
      <p:sp>
        <p:nvSpPr>
          <p:cNvPr id="86020" name="Rectangle 3"/>
          <p:cNvSpPr>
            <a:spLocks/>
          </p:cNvSpPr>
          <p:nvPr/>
        </p:nvSpPr>
        <p:spPr bwMode="auto">
          <a:xfrm>
            <a:off x="1587500" y="406400"/>
            <a:ext cx="6121400" cy="1587500"/>
          </a:xfrm>
          <a:prstGeom prst="rect">
            <a:avLst/>
          </a:prstGeom>
          <a:noFill/>
          <a:ln w="12700">
            <a:noFill/>
            <a:miter lim="800000"/>
            <a:headEnd/>
            <a:tailEnd/>
          </a:ln>
        </p:spPr>
        <p:txBody>
          <a:bodyPr lIns="0" tIns="0" rIns="40639" bIns="0">
            <a:prstTxWarp prst="textNoShape">
              <a:avLst/>
            </a:prstTxWarp>
          </a:bodyPr>
          <a:lstStyle/>
          <a:p>
            <a:pPr marL="39688" algn="ctr"/>
            <a:r>
              <a:rPr lang="en-US" sz="3200">
                <a:solidFill>
                  <a:schemeClr val="tx1"/>
                </a:solidFill>
                <a:latin typeface="Calibri Bold" charset="0"/>
                <a:sym typeface="Calibri Bold" charset="0"/>
              </a:rPr>
              <a:t>Engineering Effective Discussions, Questions, and Learning Tasks that Elicit Evidence of Learning</a:t>
            </a:r>
          </a:p>
        </p:txBody>
      </p:sp>
    </p:spTree>
  </p:cSld>
  <p:clrMapOvr>
    <a:masterClrMapping/>
  </p:clrMapOvr>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3010" name="Picture 1"/>
          <p:cNvPicPr>
            <a:picLocks noChangeAspect="1" noChangeArrowheads="1"/>
          </p:cNvPicPr>
          <p:nvPr/>
        </p:nvPicPr>
        <p:blipFill>
          <a:blip r:embed="rId3"/>
          <a:srcRect/>
          <a:stretch>
            <a:fillRect/>
          </a:stretch>
        </p:blipFill>
        <p:spPr bwMode="auto">
          <a:xfrm>
            <a:off x="-376238" y="-123825"/>
            <a:ext cx="9663113" cy="7248525"/>
          </a:xfrm>
          <a:prstGeom prst="rect">
            <a:avLst/>
          </a:prstGeom>
          <a:noFill/>
          <a:ln w="9525">
            <a:noFill/>
            <a:round/>
            <a:headEnd/>
            <a:tailEnd/>
          </a:ln>
        </p:spPr>
      </p:pic>
      <p:sp>
        <p:nvSpPr>
          <p:cNvPr id="43011" name="Rectangle 2"/>
          <p:cNvSpPr>
            <a:spLocks noGrp="1" noChangeArrowheads="1"/>
          </p:cNvSpPr>
          <p:nvPr>
            <p:ph type="body" idx="1"/>
          </p:nvPr>
        </p:nvSpPr>
        <p:spPr>
          <a:xfrm>
            <a:off x="723900" y="203200"/>
            <a:ext cx="8229600" cy="1854200"/>
          </a:xfrm>
          <a:solidFill>
            <a:srgbClr val="FFFFFF"/>
          </a:solidFill>
        </p:spPr>
        <p:txBody>
          <a:bodyPr rIns="81279">
            <a:normAutofit fontScale="92500"/>
          </a:bodyPr>
          <a:lstStyle/>
          <a:p>
            <a:pPr eaLnBrk="1" hangingPunct="1">
              <a:buClrTx/>
            </a:pPr>
            <a:r>
              <a:rPr lang="en-US" dirty="0"/>
              <a:t>What are your definitions of assessment?</a:t>
            </a:r>
          </a:p>
          <a:p>
            <a:pPr eaLnBrk="1" hangingPunct="1">
              <a:buClrTx/>
            </a:pPr>
            <a:r>
              <a:rPr lang="en-US" dirty="0"/>
              <a:t>What roles do you see for using </a:t>
            </a:r>
            <a:r>
              <a:rPr lang="en-US" dirty="0" smtClean="0"/>
              <a:t>assessment to improve teaching </a:t>
            </a:r>
            <a:r>
              <a:rPr lang="en-US" dirty="0"/>
              <a:t>and learning in your classroom?</a:t>
            </a:r>
          </a:p>
        </p:txBody>
      </p:sp>
    </p:spTree>
  </p:cSld>
  <p:clrMapOvr>
    <a:masterClrMapping/>
  </p:clrMapOvr>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A0181476-08BA-4842-B7C4-CAD6515A07AE}" type="slidenum">
              <a:rPr lang="en-US">
                <a:ea typeface="ヒラギノ角ゴ ProN W3" pitchFamily="-112" charset="-128"/>
                <a:cs typeface="ヒラギノ角ゴ ProN W3" pitchFamily="-112" charset="-128"/>
                <a:sym typeface="Calibri" pitchFamily="-112" charset="0"/>
              </a:rPr>
              <a:pPr/>
              <a:t>20</a:t>
            </a:fld>
            <a:endParaRPr lang="en-US">
              <a:ea typeface="ヒラギノ角ゴ ProN W3" pitchFamily="-112" charset="-128"/>
              <a:cs typeface="ヒラギノ角ゴ ProN W3" pitchFamily="-112" charset="-128"/>
              <a:sym typeface="Calibri" pitchFamily="-112" charset="0"/>
            </a:endParaRPr>
          </a:p>
        </p:txBody>
      </p:sp>
      <p:sp>
        <p:nvSpPr>
          <p:cNvPr id="87043" name="Rectangle 1"/>
          <p:cNvSpPr>
            <a:spLocks noGrp="1" noChangeArrowheads="1"/>
          </p:cNvSpPr>
          <p:nvPr>
            <p:ph type="body" idx="1"/>
          </p:nvPr>
        </p:nvSpPr>
        <p:spPr>
          <a:xfrm>
            <a:off x="457200" y="2082800"/>
            <a:ext cx="8229600" cy="5257800"/>
          </a:xfrm>
        </p:spPr>
        <p:txBody>
          <a:bodyPr rIns="132080"/>
          <a:lstStyle/>
          <a:p>
            <a:pPr eaLnBrk="1" hangingPunct="1"/>
            <a:r>
              <a:rPr lang="en-US" sz="2800" dirty="0" smtClean="0"/>
              <a:t>Give </a:t>
            </a:r>
            <a:r>
              <a:rPr lang="en-US" sz="2800" dirty="0"/>
              <a:t>learners a brief time to think and/ or talk with a peer before inviting responses.  Give 3-5 seconds.</a:t>
            </a:r>
            <a:r>
              <a:rPr lang="en-US" dirty="0"/>
              <a:t> </a:t>
            </a:r>
            <a:r>
              <a:rPr lang="en-US" dirty="0" smtClean="0"/>
              <a:t> </a:t>
            </a:r>
          </a:p>
          <a:p>
            <a:pPr eaLnBrk="1" hangingPunct="1"/>
            <a:endParaRPr lang="en-US" dirty="0" smtClean="0"/>
          </a:p>
          <a:p>
            <a:pPr eaLnBrk="1" hangingPunct="1"/>
            <a:r>
              <a:rPr lang="en-US" sz="2800" dirty="0"/>
              <a:t>If a student says “I don’t know”, say you’ll go back to them after 2 more people; if they say they still don’t know, ask them to state their favorite response from the others and tell why</a:t>
            </a:r>
          </a:p>
        </p:txBody>
      </p:sp>
      <p:sp>
        <p:nvSpPr>
          <p:cNvPr id="87044" name="Text Box 2"/>
          <p:cNvSpPr txBox="1">
            <a:spLocks noChangeArrowheads="1"/>
          </p:cNvSpPr>
          <p:nvPr/>
        </p:nvSpPr>
        <p:spPr bwMode="auto">
          <a:xfrm>
            <a:off x="7483475" y="6399213"/>
            <a:ext cx="268288" cy="279400"/>
          </a:xfrm>
          <a:prstGeom prst="rect">
            <a:avLst/>
          </a:prstGeom>
          <a:noFill/>
          <a:ln w="12700">
            <a:noFill/>
            <a:miter lim="800000"/>
            <a:headEnd/>
            <a:tailEnd/>
          </a:ln>
        </p:spPr>
        <p:txBody>
          <a:bodyPr wrap="none" anchor="ctr">
            <a:prstTxWarp prst="textNoShape">
              <a:avLst/>
            </a:prstTxWarp>
          </a:bodyPr>
          <a:lstStyle/>
          <a:p>
            <a:pPr algn="ctr"/>
            <a:fld id="{19C2E1B5-F9F6-8C42-969F-43DA05F2FC96}" type="slidenum">
              <a:rPr lang="en-US" sz="1200">
                <a:solidFill>
                  <a:srgbClr val="898989"/>
                </a:solidFill>
                <a:latin typeface="Calibri" pitchFamily="-112" charset="0"/>
                <a:sym typeface="Calibri" pitchFamily="-112" charset="0"/>
              </a:rPr>
              <a:pPr algn="ctr"/>
              <a:t>20</a:t>
            </a:fld>
            <a:endParaRPr lang="en-US" sz="1200">
              <a:solidFill>
                <a:srgbClr val="898989"/>
              </a:solidFill>
              <a:latin typeface="Calibri" pitchFamily="-112" charset="0"/>
              <a:sym typeface="Calibri" pitchFamily="-112" charset="0"/>
            </a:endParaRPr>
          </a:p>
        </p:txBody>
      </p:sp>
      <p:sp>
        <p:nvSpPr>
          <p:cNvPr id="87045" name="AutoShape 3"/>
          <p:cNvSpPr>
            <a:spLocks/>
          </p:cNvSpPr>
          <p:nvPr/>
        </p:nvSpPr>
        <p:spPr bwMode="auto">
          <a:xfrm>
            <a:off x="1435100" y="419100"/>
            <a:ext cx="6413500" cy="1485900"/>
          </a:xfrm>
          <a:prstGeom prst="roundRect">
            <a:avLst>
              <a:gd name="adj" fmla="val 12819"/>
            </a:avLst>
          </a:prstGeom>
          <a:solidFill>
            <a:srgbClr val="FF0000"/>
          </a:solidFill>
          <a:ln w="38100">
            <a:solidFill>
              <a:schemeClr val="tx1"/>
            </a:solidFill>
            <a:round/>
            <a:headEnd/>
            <a:tailEnd/>
          </a:ln>
        </p:spPr>
        <p:txBody>
          <a:bodyPr lIns="0" tIns="0" rIns="0" bIns="0">
            <a:prstTxWarp prst="textNoShape">
              <a:avLst/>
            </a:prstTxWarp>
          </a:bodyPr>
          <a:lstStyle/>
          <a:p>
            <a:endParaRPr lang="en-US"/>
          </a:p>
        </p:txBody>
      </p:sp>
      <p:sp>
        <p:nvSpPr>
          <p:cNvPr id="87046" name="Rectangle 4"/>
          <p:cNvSpPr>
            <a:spLocks/>
          </p:cNvSpPr>
          <p:nvPr/>
        </p:nvSpPr>
        <p:spPr bwMode="auto">
          <a:xfrm>
            <a:off x="1374775" y="368300"/>
            <a:ext cx="6400800" cy="1587500"/>
          </a:xfrm>
          <a:prstGeom prst="rect">
            <a:avLst/>
          </a:prstGeom>
          <a:noFill/>
          <a:ln w="12700">
            <a:noFill/>
            <a:miter lim="800000"/>
            <a:headEnd/>
            <a:tailEnd/>
          </a:ln>
        </p:spPr>
        <p:txBody>
          <a:bodyPr lIns="0" tIns="0" rIns="40639" bIns="0">
            <a:prstTxWarp prst="textNoShape">
              <a:avLst/>
            </a:prstTxWarp>
          </a:bodyPr>
          <a:lstStyle/>
          <a:p>
            <a:pPr marL="39688" algn="ctr"/>
            <a:r>
              <a:rPr lang="en-US" sz="3200">
                <a:solidFill>
                  <a:schemeClr val="tx1"/>
                </a:solidFill>
                <a:latin typeface="Calibri Bold" charset="0"/>
                <a:sym typeface="Calibri Bold" charset="0"/>
              </a:rPr>
              <a:t>Engineering Effective Discussions, Questions, and Learning Tasks that Elicit Evidence of Learning</a:t>
            </a:r>
          </a:p>
        </p:txBody>
      </p:sp>
    </p:spTree>
  </p:cSld>
  <p:clrMapOvr>
    <a:masterClrMapping/>
  </p:clrMapOvr>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 name="Slide Number Placeholder 3"/>
          <p:cNvSpPr>
            <a:spLocks noGrp="1"/>
          </p:cNvSpPr>
          <p:nvPr>
            <p:ph type="sldNum" sz="quarter" idx="10"/>
          </p:nvPr>
        </p:nvSpPr>
        <p:spPr/>
        <p:txBody>
          <a:bodyPr/>
          <a:lstStyle/>
          <a:p>
            <a:fld id="{26B48A41-D756-4C48-818E-AE7E56BDF948}" type="slidenum">
              <a:rPr lang="en-US">
                <a:ea typeface="ヒラギノ角ゴ ProN W3" pitchFamily="-112" charset="-128"/>
                <a:cs typeface="ヒラギノ角ゴ ProN W3" pitchFamily="-112" charset="-128"/>
                <a:sym typeface="Calibri" pitchFamily="-112" charset="0"/>
              </a:rPr>
              <a:pPr/>
              <a:t>21</a:t>
            </a:fld>
            <a:endParaRPr lang="en-US">
              <a:ea typeface="ヒラギノ角ゴ ProN W3" pitchFamily="-112" charset="-128"/>
              <a:cs typeface="ヒラギノ角ゴ ProN W3" pitchFamily="-112" charset="-128"/>
              <a:sym typeface="Calibri" pitchFamily="-112" charset="0"/>
            </a:endParaRPr>
          </a:p>
        </p:txBody>
      </p:sp>
      <p:sp>
        <p:nvSpPr>
          <p:cNvPr id="88067" name="Rectangle 1"/>
          <p:cNvSpPr>
            <a:spLocks noGrp="1" noChangeArrowheads="1"/>
          </p:cNvSpPr>
          <p:nvPr>
            <p:ph type="body" idx="1"/>
          </p:nvPr>
        </p:nvSpPr>
        <p:spPr>
          <a:xfrm>
            <a:off x="457200" y="1917700"/>
            <a:ext cx="8229600" cy="6680200"/>
          </a:xfrm>
        </p:spPr>
        <p:txBody>
          <a:bodyPr rIns="132080"/>
          <a:lstStyle/>
          <a:p>
            <a:pPr marL="0" indent="39688" eaLnBrk="1" hangingPunct="1">
              <a:buFont typeface="Arial" pitchFamily="-112" charset="0"/>
              <a:buNone/>
            </a:pPr>
            <a:r>
              <a:rPr lang="en-US" sz="3600" dirty="0"/>
              <a:t>Good teaching is more a giving of right questions than a giving of right answers.</a:t>
            </a:r>
          </a:p>
          <a:p>
            <a:pPr marL="0" indent="39688" algn="r" eaLnBrk="1" hangingPunct="1">
              <a:buFont typeface="Arial" pitchFamily="-112" charset="0"/>
              <a:buNone/>
            </a:pPr>
            <a:r>
              <a:rPr lang="en-US" sz="1800" dirty="0"/>
              <a:t>Josef Albers</a:t>
            </a:r>
          </a:p>
        </p:txBody>
      </p:sp>
      <p:sp>
        <p:nvSpPr>
          <p:cNvPr id="88068" name="Text Box 2"/>
          <p:cNvSpPr txBox="1">
            <a:spLocks noChangeArrowheads="1"/>
          </p:cNvSpPr>
          <p:nvPr/>
        </p:nvSpPr>
        <p:spPr bwMode="auto">
          <a:xfrm>
            <a:off x="7483475" y="6399213"/>
            <a:ext cx="268288" cy="279400"/>
          </a:xfrm>
          <a:prstGeom prst="rect">
            <a:avLst/>
          </a:prstGeom>
          <a:noFill/>
          <a:ln w="12700">
            <a:noFill/>
            <a:miter lim="800000"/>
            <a:headEnd/>
            <a:tailEnd/>
          </a:ln>
        </p:spPr>
        <p:txBody>
          <a:bodyPr wrap="none" anchor="ctr">
            <a:prstTxWarp prst="textNoShape">
              <a:avLst/>
            </a:prstTxWarp>
          </a:bodyPr>
          <a:lstStyle/>
          <a:p>
            <a:pPr algn="ctr"/>
            <a:fld id="{03786BAD-0324-B745-B71E-F25B668BB319}" type="slidenum">
              <a:rPr lang="en-US" sz="1200">
                <a:solidFill>
                  <a:srgbClr val="898989"/>
                </a:solidFill>
                <a:latin typeface="Calibri" pitchFamily="-112" charset="0"/>
                <a:sym typeface="Calibri" pitchFamily="-112" charset="0"/>
              </a:rPr>
              <a:pPr algn="ctr"/>
              <a:t>21</a:t>
            </a:fld>
            <a:endParaRPr lang="en-US" sz="1200">
              <a:solidFill>
                <a:srgbClr val="898989"/>
              </a:solidFill>
              <a:latin typeface="Calibri" pitchFamily="-112" charset="0"/>
              <a:sym typeface="Calibri" pitchFamily="-112" charset="0"/>
            </a:endParaRPr>
          </a:p>
        </p:txBody>
      </p:sp>
    </p:spTree>
  </p:cSld>
  <p:clrMapOvr>
    <a:masterClrMapping/>
  </p:clrMapOvr>
  <p:transition/>
  <p:timing>
    <p:tnLst>
      <p:par>
        <p:cTn id="1" dur="indefinite" restart="never" nodeType="tmRoot"/>
      </p:par>
    </p:tnLst>
  </p:timing>
</p:sld>
</file>

<file path=ppt/slides/slide2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8BBF206C-10C0-134F-83CC-870028FDB582}" type="slidenum">
              <a:rPr lang="en-US">
                <a:ea typeface="ヒラギノ角ゴ ProN W3" pitchFamily="-112" charset="-128"/>
                <a:cs typeface="ヒラギノ角ゴ ProN W3" pitchFamily="-112" charset="-128"/>
                <a:sym typeface="Calibri" pitchFamily="-112" charset="0"/>
              </a:rPr>
              <a:pPr/>
              <a:t>22</a:t>
            </a:fld>
            <a:endParaRPr lang="en-US">
              <a:ea typeface="ヒラギノ角ゴ ProN W3" pitchFamily="-112" charset="-128"/>
              <a:cs typeface="ヒラギノ角ゴ ProN W3" pitchFamily="-112" charset="-128"/>
              <a:sym typeface="Calibri" pitchFamily="-112" charset="0"/>
            </a:endParaRPr>
          </a:p>
        </p:txBody>
      </p:sp>
      <p:sp>
        <p:nvSpPr>
          <p:cNvPr id="89091" name="Rectangle 1"/>
          <p:cNvSpPr>
            <a:spLocks noGrp="1" noChangeArrowheads="1"/>
          </p:cNvSpPr>
          <p:nvPr>
            <p:ph type="body" idx="1"/>
          </p:nvPr>
        </p:nvSpPr>
        <p:spPr>
          <a:xfrm>
            <a:off x="482600" y="2247900"/>
            <a:ext cx="8229600" cy="5257800"/>
          </a:xfrm>
        </p:spPr>
        <p:txBody>
          <a:bodyPr rIns="132080"/>
          <a:lstStyle/>
          <a:p>
            <a:pPr eaLnBrk="1" hangingPunct="1"/>
            <a:r>
              <a:rPr lang="en-US"/>
              <a:t>Feedback should provide information to the learner regarding where they are, where they are going, and how to close the gap.</a:t>
            </a:r>
          </a:p>
          <a:p>
            <a:pPr eaLnBrk="1" hangingPunct="1"/>
            <a:r>
              <a:rPr lang="en-US"/>
              <a:t>Focus more explicitly on feedback this afternoon</a:t>
            </a:r>
          </a:p>
        </p:txBody>
      </p:sp>
      <p:sp>
        <p:nvSpPr>
          <p:cNvPr id="89092" name="Text Box 2"/>
          <p:cNvSpPr txBox="1">
            <a:spLocks noChangeArrowheads="1"/>
          </p:cNvSpPr>
          <p:nvPr/>
        </p:nvSpPr>
        <p:spPr bwMode="auto">
          <a:xfrm>
            <a:off x="7483475" y="6399213"/>
            <a:ext cx="268288" cy="279400"/>
          </a:xfrm>
          <a:prstGeom prst="rect">
            <a:avLst/>
          </a:prstGeom>
          <a:noFill/>
          <a:ln w="12700">
            <a:noFill/>
            <a:miter lim="800000"/>
            <a:headEnd/>
            <a:tailEnd/>
          </a:ln>
        </p:spPr>
        <p:txBody>
          <a:bodyPr wrap="none" anchor="ctr">
            <a:prstTxWarp prst="textNoShape">
              <a:avLst/>
            </a:prstTxWarp>
          </a:bodyPr>
          <a:lstStyle/>
          <a:p>
            <a:pPr algn="ctr"/>
            <a:fld id="{4B121ED5-971A-014B-B229-7279C25B9C74}" type="slidenum">
              <a:rPr lang="en-US" sz="1200">
                <a:solidFill>
                  <a:srgbClr val="898989"/>
                </a:solidFill>
                <a:latin typeface="Calibri" pitchFamily="-112" charset="0"/>
                <a:sym typeface="Calibri" pitchFamily="-112" charset="0"/>
              </a:rPr>
              <a:pPr algn="ctr"/>
              <a:t>22</a:t>
            </a:fld>
            <a:endParaRPr lang="en-US" sz="1200">
              <a:solidFill>
                <a:srgbClr val="898989"/>
              </a:solidFill>
              <a:latin typeface="Calibri" pitchFamily="-112" charset="0"/>
              <a:sym typeface="Calibri" pitchFamily="-112" charset="0"/>
            </a:endParaRPr>
          </a:p>
        </p:txBody>
      </p:sp>
      <p:sp>
        <p:nvSpPr>
          <p:cNvPr id="89093" name="AutoShape 3"/>
          <p:cNvSpPr>
            <a:spLocks/>
          </p:cNvSpPr>
          <p:nvPr/>
        </p:nvSpPr>
        <p:spPr bwMode="auto">
          <a:xfrm>
            <a:off x="1346200" y="419100"/>
            <a:ext cx="6477000" cy="1485900"/>
          </a:xfrm>
          <a:prstGeom prst="roundRect">
            <a:avLst>
              <a:gd name="adj" fmla="val 12819"/>
            </a:avLst>
          </a:prstGeom>
          <a:solidFill>
            <a:srgbClr val="7F007F"/>
          </a:solidFill>
          <a:ln w="38100">
            <a:solidFill>
              <a:schemeClr val="tx1"/>
            </a:solidFill>
            <a:round/>
            <a:headEnd/>
            <a:tailEnd/>
          </a:ln>
        </p:spPr>
        <p:txBody>
          <a:bodyPr lIns="0" tIns="0" rIns="0" bIns="0">
            <a:prstTxWarp prst="textNoShape">
              <a:avLst/>
            </a:prstTxWarp>
          </a:bodyPr>
          <a:lstStyle/>
          <a:p>
            <a:endParaRPr lang="en-US"/>
          </a:p>
        </p:txBody>
      </p:sp>
      <p:sp>
        <p:nvSpPr>
          <p:cNvPr id="89094" name="Rectangle 4"/>
          <p:cNvSpPr>
            <a:spLocks/>
          </p:cNvSpPr>
          <p:nvPr/>
        </p:nvSpPr>
        <p:spPr bwMode="auto">
          <a:xfrm>
            <a:off x="1435100" y="495300"/>
            <a:ext cx="6311900" cy="1346200"/>
          </a:xfrm>
          <a:prstGeom prst="rect">
            <a:avLst/>
          </a:prstGeom>
          <a:noFill/>
          <a:ln w="12700">
            <a:noFill/>
            <a:miter lim="800000"/>
            <a:headEnd/>
            <a:tailEnd/>
          </a:ln>
        </p:spPr>
        <p:txBody>
          <a:bodyPr lIns="0" tIns="0" rIns="40639" bIns="0">
            <a:prstTxWarp prst="textNoShape">
              <a:avLst/>
            </a:prstTxWarp>
          </a:bodyPr>
          <a:lstStyle/>
          <a:p>
            <a:pPr marL="39688" algn="ctr"/>
            <a:r>
              <a:rPr lang="en-US" sz="4000">
                <a:solidFill>
                  <a:schemeClr val="tx1"/>
                </a:solidFill>
                <a:latin typeface="Calibri Bold" charset="0"/>
                <a:sym typeface="Calibri Bold" charset="0"/>
              </a:rPr>
              <a:t>Providing Feedback That </a:t>
            </a:r>
          </a:p>
          <a:p>
            <a:pPr marL="39688" algn="ctr"/>
            <a:r>
              <a:rPr lang="en-US" sz="4000">
                <a:solidFill>
                  <a:schemeClr val="tx1"/>
                </a:solidFill>
                <a:latin typeface="Calibri Bold" charset="0"/>
                <a:sym typeface="Calibri Bold" charset="0"/>
              </a:rPr>
              <a:t>Moves The Learner Forward</a:t>
            </a:r>
          </a:p>
        </p:txBody>
      </p:sp>
    </p:spTree>
  </p:cSld>
  <p:clrMapOvr>
    <a:masterClrMapping/>
  </p:clrMapOvr>
  <p:transition/>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0114" name="Rectangle 1"/>
          <p:cNvSpPr>
            <a:spLocks noGrp="1" noChangeArrowheads="1"/>
          </p:cNvSpPr>
          <p:nvPr>
            <p:ph type="body" idx="1"/>
          </p:nvPr>
        </p:nvSpPr>
        <p:spPr>
          <a:xfrm>
            <a:off x="800100" y="1841500"/>
            <a:ext cx="8229600" cy="5257800"/>
          </a:xfrm>
        </p:spPr>
        <p:txBody>
          <a:bodyPr rIns="132080"/>
          <a:lstStyle/>
          <a:p>
            <a:pPr eaLnBrk="1" hangingPunct="1"/>
            <a:r>
              <a:rPr lang="en-US"/>
              <a:t>Makes students active players</a:t>
            </a:r>
          </a:p>
          <a:p>
            <a:pPr eaLnBrk="1" hangingPunct="1"/>
            <a:r>
              <a:rPr lang="en-US"/>
              <a:t>Is strongly connected to motivation and engagement</a:t>
            </a:r>
          </a:p>
          <a:p>
            <a:pPr eaLnBrk="1" hangingPunct="1"/>
            <a:r>
              <a:rPr lang="en-US"/>
              <a:t>One way students demonstrate ownership is when they show and talk about their own learning with others</a:t>
            </a:r>
          </a:p>
          <a:p>
            <a:pPr eaLnBrk="1" hangingPunct="1"/>
            <a:r>
              <a:rPr lang="en-US"/>
              <a:t>Develops students’ communication and interpersonal skills, critical thinking skills, and metacognitive skills</a:t>
            </a:r>
          </a:p>
        </p:txBody>
      </p:sp>
      <p:sp>
        <p:nvSpPr>
          <p:cNvPr id="90115" name="AutoShape 2"/>
          <p:cNvSpPr>
            <a:spLocks/>
          </p:cNvSpPr>
          <p:nvPr/>
        </p:nvSpPr>
        <p:spPr bwMode="auto">
          <a:xfrm>
            <a:off x="2108200" y="292100"/>
            <a:ext cx="4978400" cy="1485900"/>
          </a:xfrm>
          <a:prstGeom prst="roundRect">
            <a:avLst>
              <a:gd name="adj" fmla="val 12819"/>
            </a:avLst>
          </a:prstGeom>
          <a:solidFill>
            <a:srgbClr val="0000FF"/>
          </a:solidFill>
          <a:ln w="38100">
            <a:solidFill>
              <a:schemeClr val="tx1"/>
            </a:solidFill>
            <a:round/>
            <a:headEnd/>
            <a:tailEnd/>
          </a:ln>
        </p:spPr>
        <p:txBody>
          <a:bodyPr lIns="0" tIns="0" rIns="0" bIns="0">
            <a:prstTxWarp prst="textNoShape">
              <a:avLst/>
            </a:prstTxWarp>
          </a:bodyPr>
          <a:lstStyle/>
          <a:p>
            <a:endParaRPr lang="en-US"/>
          </a:p>
        </p:txBody>
      </p:sp>
      <p:sp>
        <p:nvSpPr>
          <p:cNvPr id="90116" name="Rectangle 3"/>
          <p:cNvSpPr>
            <a:spLocks/>
          </p:cNvSpPr>
          <p:nvPr/>
        </p:nvSpPr>
        <p:spPr bwMode="auto">
          <a:xfrm>
            <a:off x="2974975" y="368300"/>
            <a:ext cx="3192463" cy="1473200"/>
          </a:xfrm>
          <a:prstGeom prst="rect">
            <a:avLst/>
          </a:prstGeom>
          <a:noFill/>
          <a:ln w="12700">
            <a:noFill/>
            <a:miter lim="800000"/>
            <a:headEnd/>
            <a:tailEnd/>
          </a:ln>
        </p:spPr>
        <p:txBody>
          <a:bodyPr wrap="none" lIns="0" tIns="0" rIns="40639" bIns="0">
            <a:prstTxWarp prst="textNoShape">
              <a:avLst/>
            </a:prstTxWarp>
            <a:spAutoFit/>
          </a:bodyPr>
          <a:lstStyle/>
          <a:p>
            <a:pPr marL="39688" algn="ctr"/>
            <a:r>
              <a:rPr lang="en-US" sz="4400">
                <a:solidFill>
                  <a:schemeClr val="tx1"/>
                </a:solidFill>
                <a:latin typeface="Calibri Bold" charset="0"/>
                <a:sym typeface="Calibri Bold" charset="0"/>
              </a:rPr>
              <a:t>Peer and Self</a:t>
            </a:r>
          </a:p>
          <a:p>
            <a:pPr marL="39688" algn="ctr"/>
            <a:r>
              <a:rPr lang="en-US" sz="4400">
                <a:solidFill>
                  <a:schemeClr val="tx1"/>
                </a:solidFill>
                <a:latin typeface="Calibri Bold" charset="0"/>
                <a:sym typeface="Calibri Bold" charset="0"/>
              </a:rPr>
              <a:t>Assessment</a:t>
            </a:r>
          </a:p>
        </p:txBody>
      </p:sp>
    </p:spTree>
  </p:cSld>
  <p:clrMapOvr>
    <a:masterClrMapping/>
  </p:clrMapOvr>
  <p:transition/>
  <p:timing>
    <p:tnLst>
      <p:par>
        <p:cTn id="1" dur="indefinite" restart="never" nodeType="tmRoot"/>
      </p:par>
    </p:tnLst>
  </p:timing>
</p:sld>
</file>

<file path=ppt/slides/slide2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92162" name="AutoShape 1"/>
          <p:cNvSpPr>
            <a:spLocks/>
          </p:cNvSpPr>
          <p:nvPr/>
        </p:nvSpPr>
        <p:spPr bwMode="auto">
          <a:xfrm>
            <a:off x="2108200" y="292100"/>
            <a:ext cx="4978400" cy="1485900"/>
          </a:xfrm>
          <a:prstGeom prst="roundRect">
            <a:avLst>
              <a:gd name="adj" fmla="val 12819"/>
            </a:avLst>
          </a:prstGeom>
          <a:solidFill>
            <a:srgbClr val="0000FF"/>
          </a:solidFill>
          <a:ln w="38100">
            <a:solidFill>
              <a:schemeClr val="tx1"/>
            </a:solidFill>
            <a:round/>
            <a:headEnd/>
            <a:tailEnd/>
          </a:ln>
        </p:spPr>
        <p:txBody>
          <a:bodyPr lIns="0" tIns="0" rIns="0" bIns="0">
            <a:prstTxWarp prst="textNoShape">
              <a:avLst/>
            </a:prstTxWarp>
          </a:bodyPr>
          <a:lstStyle/>
          <a:p>
            <a:endParaRPr lang="en-US"/>
          </a:p>
        </p:txBody>
      </p:sp>
      <p:sp>
        <p:nvSpPr>
          <p:cNvPr id="92163" name="Rectangle 2"/>
          <p:cNvSpPr>
            <a:spLocks/>
          </p:cNvSpPr>
          <p:nvPr/>
        </p:nvSpPr>
        <p:spPr bwMode="auto">
          <a:xfrm>
            <a:off x="2974975" y="279400"/>
            <a:ext cx="3192463" cy="1473200"/>
          </a:xfrm>
          <a:prstGeom prst="rect">
            <a:avLst/>
          </a:prstGeom>
          <a:noFill/>
          <a:ln w="12700">
            <a:noFill/>
            <a:miter lim="800000"/>
            <a:headEnd/>
            <a:tailEnd/>
          </a:ln>
        </p:spPr>
        <p:txBody>
          <a:bodyPr wrap="none" lIns="0" tIns="0" rIns="40639" bIns="0">
            <a:prstTxWarp prst="textNoShape">
              <a:avLst/>
            </a:prstTxWarp>
            <a:spAutoFit/>
          </a:bodyPr>
          <a:lstStyle/>
          <a:p>
            <a:pPr marL="39688" algn="ctr"/>
            <a:r>
              <a:rPr lang="en-US" sz="4400">
                <a:solidFill>
                  <a:schemeClr val="tx1"/>
                </a:solidFill>
                <a:latin typeface="Calibri Bold" charset="0"/>
                <a:sym typeface="Calibri Bold" charset="0"/>
              </a:rPr>
              <a:t>Peer and Self</a:t>
            </a:r>
          </a:p>
          <a:p>
            <a:pPr marL="39688" algn="ctr"/>
            <a:r>
              <a:rPr lang="en-US" sz="4400">
                <a:solidFill>
                  <a:schemeClr val="tx1"/>
                </a:solidFill>
                <a:latin typeface="Calibri Bold" charset="0"/>
                <a:sym typeface="Calibri Bold" charset="0"/>
              </a:rPr>
              <a:t>Assessment</a:t>
            </a:r>
          </a:p>
        </p:txBody>
      </p:sp>
      <p:sp>
        <p:nvSpPr>
          <p:cNvPr id="92164" name="Rectangle 3"/>
          <p:cNvSpPr>
            <a:spLocks noGrp="1" noChangeArrowheads="1"/>
          </p:cNvSpPr>
          <p:nvPr>
            <p:ph type="body" idx="1"/>
          </p:nvPr>
        </p:nvSpPr>
        <p:spPr>
          <a:xfrm>
            <a:off x="495300" y="1930400"/>
            <a:ext cx="8229600" cy="5257800"/>
          </a:xfrm>
        </p:spPr>
        <p:txBody>
          <a:bodyPr rIns="132080"/>
          <a:lstStyle/>
          <a:p>
            <a:pPr eaLnBrk="1" hangingPunct="1">
              <a:buClrTx/>
            </a:pPr>
            <a:r>
              <a:rPr lang="en-US" sz="2800"/>
              <a:t>Teach students to use language (criteria and descriptors) directly from the rubric</a:t>
            </a:r>
          </a:p>
          <a:p>
            <a:pPr eaLnBrk="1" hangingPunct="1">
              <a:buClrTx/>
            </a:pPr>
            <a:r>
              <a:rPr lang="en-US" sz="2800"/>
              <a:t>Language students use should be descriptive rather than evaluative</a:t>
            </a:r>
          </a:p>
          <a:p>
            <a:pPr eaLnBrk="1" hangingPunct="1">
              <a:buClrTx/>
            </a:pPr>
            <a:r>
              <a:rPr lang="en-US" sz="2800"/>
              <a:t>Talk with learners about the importance of receiving feedback from themselves and from their peers to support learning</a:t>
            </a:r>
          </a:p>
          <a:p>
            <a:pPr eaLnBrk="1" hangingPunct="1">
              <a:buClrTx/>
            </a:pPr>
            <a:r>
              <a:rPr lang="en-US" sz="2800"/>
              <a:t>Establish a pattern for peer feedback such as, “identify 2 or 3 strengths before giving one suggestion for improvement”</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13313" name="Picture 1"/>
          <p:cNvPicPr>
            <a:picLocks noChangeAspect="1" noChangeArrowheads="1"/>
          </p:cNvPicPr>
          <p:nvPr/>
        </p:nvPicPr>
        <p:blipFill>
          <a:blip r:embed="rId3"/>
          <a:srcRect/>
          <a:stretch>
            <a:fillRect/>
          </a:stretch>
        </p:blipFill>
        <p:spPr bwMode="auto">
          <a:xfrm>
            <a:off x="-584200" y="0"/>
            <a:ext cx="10299700" cy="6858000"/>
          </a:xfrm>
          <a:prstGeom prst="rect">
            <a:avLst/>
          </a:prstGeom>
          <a:noFill/>
          <a:ln w="9525" cap="flat">
            <a:noFill/>
            <a:round/>
            <a:headEnd/>
            <a:tailEnd/>
          </a:ln>
        </p:spPr>
      </p:pic>
      <p:sp>
        <p:nvSpPr>
          <p:cNvPr id="13314" name="Text Box 2"/>
          <p:cNvSpPr txBox="1">
            <a:spLocks noChangeArrowheads="1"/>
          </p:cNvSpPr>
          <p:nvPr/>
        </p:nvSpPr>
        <p:spPr bwMode="auto">
          <a:xfrm>
            <a:off x="7485063" y="6399213"/>
            <a:ext cx="268287" cy="279400"/>
          </a:xfrm>
          <a:prstGeom prst="rect">
            <a:avLst/>
          </a:prstGeom>
          <a:noFill/>
          <a:ln w="12700">
            <a:noFill/>
            <a:miter lim="800000"/>
            <a:headEnd/>
            <a:tailEnd/>
          </a:ln>
          <a:effectLst/>
        </p:spPr>
        <p:txBody>
          <a:bodyPr wrap="none" anchor="ctr">
            <a:prstTxWarp prst="textNoShape">
              <a:avLst/>
            </a:prstTxWarp>
          </a:bodyPr>
          <a:lstStyle/>
          <a:p>
            <a:pPr algn="ctr"/>
            <a:fld id="{3953556B-6646-D848-BCC2-34059B2F11F3}" type="slidenum">
              <a:rPr lang="en-US" sz="1200">
                <a:solidFill>
                  <a:srgbClr val="898989"/>
                </a:solidFill>
                <a:ea typeface="Calibri" pitchFamily="-112" charset="0"/>
                <a:cs typeface="Calibri" pitchFamily="-112" charset="0"/>
              </a:rPr>
              <a:pPr algn="ctr"/>
              <a:t>3</a:t>
            </a:fld>
            <a:endParaRPr lang="en-US" sz="1200">
              <a:solidFill>
                <a:srgbClr val="898989"/>
              </a:solidFill>
              <a:ea typeface="Calibri" pitchFamily="-112" charset="0"/>
              <a:cs typeface="Calibri" pitchFamily="-112" charset="0"/>
            </a:endParaRPr>
          </a:p>
        </p:txBody>
      </p:sp>
      <p:sp>
        <p:nvSpPr>
          <p:cNvPr id="13315" name="Rectangle 3"/>
          <p:cNvSpPr>
            <a:spLocks noGrp="1" noChangeArrowheads="1"/>
          </p:cNvSpPr>
          <p:nvPr>
            <p:ph type="body" idx="1"/>
          </p:nvPr>
        </p:nvSpPr>
        <p:spPr>
          <a:xfrm>
            <a:off x="1905000" y="355600"/>
            <a:ext cx="6007100" cy="2717800"/>
          </a:xfrm>
          <a:solidFill>
            <a:srgbClr val="FFFFFF"/>
          </a:solidFill>
          <a:ln/>
        </p:spPr>
        <p:txBody>
          <a:bodyPr rIns="132080"/>
          <a:lstStyle/>
          <a:p>
            <a:pPr>
              <a:buClrTx/>
            </a:pPr>
            <a:r>
              <a:rPr lang="en-US" sz="4000" dirty="0"/>
              <a:t>Read vignettes individually </a:t>
            </a:r>
          </a:p>
          <a:p>
            <a:pPr>
              <a:buClrTx/>
            </a:pPr>
            <a:r>
              <a:rPr lang="en-US" sz="4000" dirty="0"/>
              <a:t>Discuss your answers with your table mates</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331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331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3315">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3315" grpId="0" build="p" bldLvl="5" animBg="1" autoUpdateAnimBg="0"/>
    </p:bldLst>
  </p:timing>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15361" name="Rectangle 1"/>
          <p:cNvSpPr>
            <a:spLocks noGrp="1" noChangeArrowheads="1"/>
          </p:cNvSpPr>
          <p:nvPr>
            <p:ph type="body" idx="1"/>
          </p:nvPr>
        </p:nvSpPr>
        <p:spPr>
          <a:xfrm>
            <a:off x="4749800" y="495300"/>
            <a:ext cx="4572000" cy="5257800"/>
          </a:xfrm>
          <a:ln/>
        </p:spPr>
        <p:txBody>
          <a:bodyPr rIns="132080"/>
          <a:lstStyle/>
          <a:p>
            <a:r>
              <a:rPr lang="en-US"/>
              <a:t>How do we define formative assessment?</a:t>
            </a:r>
          </a:p>
          <a:p>
            <a:r>
              <a:rPr lang="en-US"/>
              <a:t>What characteristics help us decide if assessment is formative or summative?</a:t>
            </a:r>
          </a:p>
          <a:p>
            <a:r>
              <a:rPr lang="en-US"/>
              <a:t>Who participates in the formative assessment process?</a:t>
            </a:r>
          </a:p>
        </p:txBody>
      </p:sp>
      <p:pic>
        <p:nvPicPr>
          <p:cNvPr id="15362" name="Picture 2"/>
          <p:cNvPicPr>
            <a:picLocks noChangeAspect="1" noChangeArrowheads="1"/>
          </p:cNvPicPr>
          <p:nvPr/>
        </p:nvPicPr>
        <p:blipFill>
          <a:blip r:embed="rId3"/>
          <a:srcRect/>
          <a:stretch>
            <a:fillRect/>
          </a:stretch>
        </p:blipFill>
        <p:spPr bwMode="auto">
          <a:xfrm>
            <a:off x="-114300" y="0"/>
            <a:ext cx="4864100" cy="7086600"/>
          </a:xfrm>
          <a:prstGeom prst="rect">
            <a:avLst/>
          </a:prstGeom>
          <a:noFill/>
          <a:ln w="9525" cap="flat">
            <a:noFill/>
            <a:round/>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15361">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15361">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15361">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361" grpId="0" build="p" bldLvl="5"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1"/>
          <p:cNvSpPr>
            <a:spLocks noGrp="1" noChangeArrowheads="1"/>
          </p:cNvSpPr>
          <p:nvPr>
            <p:ph type="body" idx="1"/>
          </p:nvPr>
        </p:nvSpPr>
        <p:spPr>
          <a:xfrm>
            <a:off x="457200" y="657225"/>
            <a:ext cx="8229600" cy="5468938"/>
          </a:xfrm>
          <a:ln/>
        </p:spPr>
        <p:txBody>
          <a:bodyPr rIns="132080"/>
          <a:lstStyle/>
          <a:p>
            <a:pPr>
              <a:buFont typeface="Arial" pitchFamily="-112" charset="0"/>
              <a:buNone/>
            </a:pPr>
            <a:r>
              <a:rPr lang="en-US"/>
              <a:t>	</a:t>
            </a:r>
            <a:r>
              <a:rPr lang="en-US" sz="3400"/>
              <a:t>Practice in a classroom is formative to the extent that </a:t>
            </a:r>
            <a:r>
              <a:rPr lang="en-US" sz="3400">
                <a:solidFill>
                  <a:srgbClr val="0000FF"/>
                </a:solidFill>
                <a:latin typeface="Calibri Bold" charset="0"/>
                <a:ea typeface="Calibri Bold" charset="0"/>
                <a:cs typeface="Calibri Bold" charset="0"/>
                <a:sym typeface="Calibri Bold" charset="0"/>
              </a:rPr>
              <a:t>evidence</a:t>
            </a:r>
            <a:r>
              <a:rPr lang="en-US" sz="3400"/>
              <a:t> about student achievement is elicited, interpreted, and used by teachers, learners, or their peers, to make </a:t>
            </a:r>
            <a:r>
              <a:rPr lang="en-US" sz="3400">
                <a:solidFill>
                  <a:srgbClr val="0000FF"/>
                </a:solidFill>
                <a:latin typeface="Calibri Bold" charset="0"/>
                <a:ea typeface="Calibri Bold" charset="0"/>
                <a:cs typeface="Calibri Bold" charset="0"/>
                <a:sym typeface="Calibri Bold" charset="0"/>
              </a:rPr>
              <a:t>decisions about the next steps </a:t>
            </a:r>
            <a:r>
              <a:rPr lang="en-US" sz="3400"/>
              <a:t>in instruction that are likely to be better, or better founded, than the decisions they would have taken in the absence of the evidence that was elicited. </a:t>
            </a:r>
          </a:p>
          <a:p>
            <a:pPr algn="r">
              <a:buFont typeface="Arial" pitchFamily="-112" charset="0"/>
              <a:buNone/>
            </a:pPr>
            <a:r>
              <a:rPr lang="en-US" sz="2500"/>
              <a:t>                                                 ~Black and Wiliam (2009)</a:t>
            </a:r>
          </a:p>
        </p:txBody>
      </p:sp>
    </p:spTree>
  </p:cSld>
  <p:clrMapOvr>
    <a:masterClrMapping/>
  </p:clrMapOvr>
  <p:transition spd="med">
    <p:cover/>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rIns="132080">
            <a:normAutofit fontScale="90000"/>
          </a:bodyPr>
          <a:lstStyle/>
          <a:p>
            <a:r>
              <a:rPr lang="en-US" sz="4000"/>
              <a:t>What is the research behind Formative Assessment?</a:t>
            </a:r>
          </a:p>
        </p:txBody>
      </p:sp>
      <p:pic>
        <p:nvPicPr>
          <p:cNvPr id="19458" name="Picture 2"/>
          <p:cNvPicPr>
            <a:picLocks noChangeArrowheads="1"/>
          </p:cNvPicPr>
          <p:nvPr/>
        </p:nvPicPr>
        <p:blipFill>
          <a:blip r:embed="rId3"/>
          <a:srcRect/>
          <a:stretch>
            <a:fillRect/>
          </a:stretch>
        </p:blipFill>
        <p:spPr bwMode="auto">
          <a:xfrm>
            <a:off x="2235200" y="2076450"/>
            <a:ext cx="4679950" cy="3338513"/>
          </a:xfrm>
          <a:prstGeom prst="rect">
            <a:avLst/>
          </a:prstGeom>
          <a:noFill/>
          <a:ln w="9525" cap="flat">
            <a:noFill/>
            <a:miter lim="800000"/>
            <a:headEnd/>
            <a:tailEnd/>
          </a:ln>
        </p:spPr>
      </p:pic>
    </p:spTree>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srcRect/>
          <a:stretch>
            <a:fillRect/>
          </a:stretch>
        </p:blipFill>
        <p:spPr bwMode="auto">
          <a:xfrm>
            <a:off x="-314325" y="-279400"/>
            <a:ext cx="9637713" cy="7229475"/>
          </a:xfrm>
          <a:prstGeom prst="rect">
            <a:avLst/>
          </a:prstGeom>
          <a:noFill/>
          <a:ln w="9525" cap="flat">
            <a:noFill/>
            <a:round/>
            <a:headEnd/>
            <a:tailEnd/>
          </a:ln>
        </p:spPr>
      </p:pic>
      <p:sp>
        <p:nvSpPr>
          <p:cNvPr id="21506" name="Text Box 2"/>
          <p:cNvSpPr txBox="1">
            <a:spLocks noChangeArrowheads="1"/>
          </p:cNvSpPr>
          <p:nvPr/>
        </p:nvSpPr>
        <p:spPr bwMode="auto">
          <a:xfrm>
            <a:off x="7485063" y="6399213"/>
            <a:ext cx="268287" cy="279400"/>
          </a:xfrm>
          <a:prstGeom prst="rect">
            <a:avLst/>
          </a:prstGeom>
          <a:noFill/>
          <a:ln w="12700">
            <a:noFill/>
            <a:miter lim="800000"/>
            <a:headEnd/>
            <a:tailEnd/>
          </a:ln>
          <a:effectLst/>
        </p:spPr>
        <p:txBody>
          <a:bodyPr wrap="none" anchor="ctr">
            <a:prstTxWarp prst="textNoShape">
              <a:avLst/>
            </a:prstTxWarp>
          </a:bodyPr>
          <a:lstStyle/>
          <a:p>
            <a:pPr algn="ctr"/>
            <a:fld id="{47828C77-24B1-FD4A-9B74-A2C0618D96FE}" type="slidenum">
              <a:rPr lang="en-US" sz="1200">
                <a:solidFill>
                  <a:srgbClr val="898989"/>
                </a:solidFill>
                <a:ea typeface="Calibri" pitchFamily="-112" charset="0"/>
                <a:cs typeface="Calibri" pitchFamily="-112" charset="0"/>
              </a:rPr>
              <a:pPr algn="ctr"/>
              <a:t>7</a:t>
            </a:fld>
            <a:endParaRPr lang="en-US" sz="1200">
              <a:solidFill>
                <a:srgbClr val="898989"/>
              </a:solidFill>
              <a:ea typeface="Calibri" pitchFamily="-112" charset="0"/>
              <a:cs typeface="Calibri" pitchFamily="-112" charset="0"/>
            </a:endParaRPr>
          </a:p>
        </p:txBody>
      </p:sp>
      <p:sp>
        <p:nvSpPr>
          <p:cNvPr id="21507" name="Rectangle 3"/>
          <p:cNvSpPr>
            <a:spLocks noGrp="1" noChangeArrowheads="1"/>
          </p:cNvSpPr>
          <p:nvPr>
            <p:ph type="body" idx="1"/>
          </p:nvPr>
        </p:nvSpPr>
        <p:spPr>
          <a:xfrm>
            <a:off x="2997200" y="1528763"/>
            <a:ext cx="5994400" cy="5105400"/>
          </a:xfrm>
          <a:solidFill>
            <a:srgbClr val="F6FFC7"/>
          </a:solidFill>
          <a:ln/>
        </p:spPr>
        <p:txBody>
          <a:bodyPr rIns="132080">
            <a:normAutofit fontScale="92500"/>
          </a:bodyPr>
          <a:lstStyle/>
          <a:p>
            <a:pPr marL="39688" lvl="2" indent="-39688">
              <a:spcBef>
                <a:spcPct val="0"/>
              </a:spcBef>
            </a:pPr>
            <a:r>
              <a:rPr lang="en-US" sz="2800"/>
              <a:t>Students make </a:t>
            </a:r>
            <a:r>
              <a:rPr lang="en-US" sz="2800">
                <a:latin typeface="Calibri Bold" charset="0"/>
                <a:ea typeface="Calibri Bold" charset="0"/>
                <a:cs typeface="Calibri Bold" charset="0"/>
                <a:sym typeface="Calibri Bold" charset="0"/>
              </a:rPr>
              <a:t>significant learning gains </a:t>
            </a:r>
            <a:r>
              <a:rPr lang="en-US" sz="2800"/>
              <a:t>– especially lower achieving students</a:t>
            </a:r>
          </a:p>
          <a:p>
            <a:pPr marL="39688" lvl="2" indent="-39688">
              <a:spcBef>
                <a:spcPct val="0"/>
              </a:spcBef>
            </a:pPr>
            <a:r>
              <a:rPr lang="en-US" sz="2800"/>
              <a:t>Teachers tend to be more reflective about their practice and more </a:t>
            </a:r>
            <a:r>
              <a:rPr lang="en-US" sz="2800">
                <a:latin typeface="Calibri Bold" charset="0"/>
                <a:ea typeface="Calibri Bold" charset="0"/>
                <a:cs typeface="Calibri Bold" charset="0"/>
                <a:sym typeface="Calibri Bold" charset="0"/>
              </a:rPr>
              <a:t>in touch with their students</a:t>
            </a:r>
            <a:r>
              <a:rPr lang="en-US" sz="2800"/>
              <a:t>’ learning </a:t>
            </a:r>
            <a:endParaRPr lang="en-US"/>
          </a:p>
          <a:p>
            <a:pPr marL="39688" lvl="2" indent="-39688">
              <a:spcBef>
                <a:spcPct val="0"/>
              </a:spcBef>
            </a:pPr>
            <a:r>
              <a:rPr lang="en-US" sz="2800"/>
              <a:t>The process can improve student achievement </a:t>
            </a:r>
            <a:r>
              <a:rPr lang="en-US" sz="2800">
                <a:latin typeface="Calibri Bold" charset="0"/>
                <a:ea typeface="Calibri Bold" charset="0"/>
                <a:cs typeface="Calibri Bold" charset="0"/>
                <a:sym typeface="Calibri Bold" charset="0"/>
              </a:rPr>
              <a:t>more</a:t>
            </a:r>
            <a:r>
              <a:rPr lang="en-US" sz="2800"/>
              <a:t> than other learning interventions including </a:t>
            </a:r>
            <a:r>
              <a:rPr lang="en-US" sz="2800">
                <a:latin typeface="Calibri Italic" charset="0"/>
                <a:ea typeface="Calibri Italic" charset="0"/>
                <a:cs typeface="Calibri Italic" charset="0"/>
                <a:sym typeface="Calibri Italic" charset="0"/>
              </a:rPr>
              <a:t>one-on-one tutoring, reduced class size or cooperative learning</a:t>
            </a:r>
            <a:endParaRPr lang="en-US" sz="2800">
              <a:latin typeface="Calibri Italic" charset="0"/>
              <a:sym typeface="Calibri Italic" charset="0"/>
            </a:endParaRPr>
          </a:p>
          <a:p>
            <a:pPr marL="39688" lvl="2" indent="-39688">
              <a:spcBef>
                <a:spcPct val="0"/>
              </a:spcBef>
            </a:pPr>
            <a:endParaRPr lang="en-US" sz="2800">
              <a:latin typeface="Calibri Italic" charset="0"/>
              <a:sym typeface="Calibri Italic" charset="0"/>
            </a:endParaRPr>
          </a:p>
          <a:p>
            <a:pPr marL="39688" lvl="2" indent="-39688">
              <a:spcBef>
                <a:spcPct val="0"/>
              </a:spcBef>
              <a:buClr>
                <a:srgbClr val="002060"/>
              </a:buClr>
            </a:pPr>
            <a:endParaRPr lang="en-US" sz="2000">
              <a:solidFill>
                <a:srgbClr val="002060"/>
              </a:solidFill>
              <a:latin typeface="Calibri Italic" charset="0"/>
              <a:sym typeface="Calibri Italic" charset="0"/>
            </a:endParaRPr>
          </a:p>
          <a:p>
            <a:pPr marL="39688" lvl="2" indent="-39688">
              <a:spcBef>
                <a:spcPct val="0"/>
              </a:spcBef>
              <a:buFont typeface="Arial" pitchFamily="-112" charset="0"/>
              <a:buNone/>
            </a:pPr>
            <a:r>
              <a:rPr lang="en-US" sz="1600">
                <a:solidFill>
                  <a:srgbClr val="002060"/>
                </a:solidFill>
                <a:latin typeface="Calibri Italic" charset="0"/>
                <a:ea typeface="Calibri Italic" charset="0"/>
                <a:cs typeface="Calibri Italic" charset="0"/>
                <a:sym typeface="Calibri Italic" charset="0"/>
              </a:rPr>
              <a:t>Black and Wiliam (1998) and others (e.g., Shepard et al., 2005)</a:t>
            </a:r>
            <a:endParaRPr lang="en-US" sz="1600">
              <a:solidFill>
                <a:srgbClr val="002060"/>
              </a:solidFill>
              <a:latin typeface="Calibri Italic" charset="0"/>
              <a:sym typeface="Calibri Italic"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bg/>
                                          </p:spTgt>
                                        </p:tgtEl>
                                        <p:attrNameLst>
                                          <p:attrName>style.visibility</p:attrName>
                                        </p:attrNameLst>
                                      </p:cBhvr>
                                      <p:to>
                                        <p:strVal val="visible"/>
                                      </p:to>
                                    </p:set>
                                    <p:anim calcmode="lin" valueType="num">
                                      <p:cBhvr additive="base">
                                        <p:cTn id="7" dur="500" fill="hold"/>
                                        <p:tgtEl>
                                          <p:spTgt spid="21507">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7">
                                            <p:txEl>
                                              <p:pRg st="5" end="5"/>
                                            </p:txEl>
                                          </p:spTgt>
                                        </p:tgtEl>
                                        <p:attrNameLst>
                                          <p:attrName>style.visibility</p:attrName>
                                        </p:attrNameLst>
                                      </p:cBhvr>
                                      <p:to>
                                        <p:strVal val="visible"/>
                                      </p:to>
                                    </p:set>
                                    <p:anim calcmode="lin" valueType="num">
                                      <p:cBhvr additive="base">
                                        <p:cTn id="31"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5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bldLvl="5" animBg="1" autoUpdateAnimBg="0"/>
    </p:bldLst>
  </p:timing>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a:srcRect/>
          <a:stretch>
            <a:fillRect/>
          </a:stretch>
        </p:blipFill>
        <p:spPr bwMode="auto">
          <a:xfrm>
            <a:off x="-1144588" y="-558800"/>
            <a:ext cx="10340976" cy="7378700"/>
          </a:xfrm>
          <a:prstGeom prst="rect">
            <a:avLst/>
          </a:prstGeom>
          <a:noFill/>
          <a:ln w="9525" cap="flat">
            <a:noFill/>
            <a:round/>
            <a:headEnd/>
            <a:tailEnd/>
          </a:ln>
        </p:spPr>
      </p:pic>
      <p:sp>
        <p:nvSpPr>
          <p:cNvPr id="23554" name="Text Box 2"/>
          <p:cNvSpPr txBox="1">
            <a:spLocks noChangeArrowheads="1"/>
          </p:cNvSpPr>
          <p:nvPr/>
        </p:nvSpPr>
        <p:spPr bwMode="auto">
          <a:xfrm>
            <a:off x="7485063" y="6399213"/>
            <a:ext cx="268287" cy="279400"/>
          </a:xfrm>
          <a:prstGeom prst="rect">
            <a:avLst/>
          </a:prstGeom>
          <a:noFill/>
          <a:ln w="12700">
            <a:noFill/>
            <a:miter lim="800000"/>
            <a:headEnd/>
            <a:tailEnd/>
          </a:ln>
          <a:effectLst/>
        </p:spPr>
        <p:txBody>
          <a:bodyPr wrap="none" anchor="ctr">
            <a:prstTxWarp prst="textNoShape">
              <a:avLst/>
            </a:prstTxWarp>
          </a:bodyPr>
          <a:lstStyle/>
          <a:p>
            <a:pPr algn="ctr"/>
            <a:fld id="{438F1D1E-B591-C547-97D2-0E741C2D1599}" type="slidenum">
              <a:rPr lang="en-US" sz="1200">
                <a:solidFill>
                  <a:srgbClr val="898989"/>
                </a:solidFill>
                <a:ea typeface="Calibri" pitchFamily="-112" charset="0"/>
                <a:cs typeface="Calibri" pitchFamily="-112" charset="0"/>
              </a:rPr>
              <a:pPr algn="ctr"/>
              <a:t>8</a:t>
            </a:fld>
            <a:endParaRPr lang="en-US" sz="1200">
              <a:solidFill>
                <a:srgbClr val="898989"/>
              </a:solidFill>
              <a:ea typeface="Calibri" pitchFamily="-112" charset="0"/>
              <a:cs typeface="Calibri" pitchFamily="-112" charset="0"/>
            </a:endParaRPr>
          </a:p>
        </p:txBody>
      </p:sp>
      <p:sp>
        <p:nvSpPr>
          <p:cNvPr id="23555" name="Rectangle 3"/>
          <p:cNvSpPr>
            <a:spLocks noGrp="1" noChangeArrowheads="1"/>
          </p:cNvSpPr>
          <p:nvPr>
            <p:ph type="body" idx="1"/>
          </p:nvPr>
        </p:nvSpPr>
        <p:spPr>
          <a:xfrm>
            <a:off x="3924300" y="571500"/>
            <a:ext cx="5156200" cy="5372100"/>
          </a:xfrm>
          <a:solidFill>
            <a:srgbClr val="FFE8C5"/>
          </a:solidFill>
          <a:ln/>
        </p:spPr>
        <p:txBody>
          <a:bodyPr rIns="132080"/>
          <a:lstStyle/>
          <a:p>
            <a:pPr>
              <a:lnSpc>
                <a:spcPct val="90000"/>
              </a:lnSpc>
              <a:buFont typeface="Arial" pitchFamily="-112" charset="0"/>
              <a:buNone/>
            </a:pPr>
            <a:r>
              <a:rPr lang="en-US" sz="2200"/>
              <a:t>“...across a range of different school subjects, in different countries, and for learners of different ages, the use of formative assessment appears to be associated with </a:t>
            </a:r>
            <a:r>
              <a:rPr lang="en-US" sz="2200">
                <a:latin typeface="Calibri Bold" charset="0"/>
                <a:ea typeface="Calibri Bold" charset="0"/>
                <a:cs typeface="Calibri Bold" charset="0"/>
                <a:sym typeface="Calibri Bold" charset="0"/>
              </a:rPr>
              <a:t>considerable improvements </a:t>
            </a:r>
            <a:r>
              <a:rPr lang="en-US" sz="2200"/>
              <a:t>in the rate of learning.” </a:t>
            </a:r>
          </a:p>
          <a:p>
            <a:pPr>
              <a:lnSpc>
                <a:spcPct val="90000"/>
              </a:lnSpc>
              <a:buFont typeface="Arial" pitchFamily="-112" charset="0"/>
              <a:buNone/>
            </a:pPr>
            <a:r>
              <a:rPr lang="en-US" sz="2200"/>
              <a:t>“… it seems reasonable to conclude that use of formative assessment can increase the rate of student learning by somewhere between </a:t>
            </a:r>
            <a:r>
              <a:rPr lang="en-US" sz="2200">
                <a:latin typeface="Calibri Bold" charset="0"/>
                <a:ea typeface="Calibri Bold" charset="0"/>
                <a:cs typeface="Calibri Bold" charset="0"/>
                <a:sym typeface="Calibri Bold" charset="0"/>
              </a:rPr>
              <a:t>50 and 100 percent.”</a:t>
            </a:r>
            <a:endParaRPr lang="en-US" sz="2200"/>
          </a:p>
          <a:p>
            <a:pPr>
              <a:lnSpc>
                <a:spcPct val="90000"/>
              </a:lnSpc>
              <a:buFont typeface="Arial" pitchFamily="-112" charset="0"/>
              <a:buNone/>
            </a:pPr>
            <a:r>
              <a:rPr lang="en-US" sz="2200"/>
              <a:t>“This suggests that formative assessment is likely to be one of the </a:t>
            </a:r>
            <a:r>
              <a:rPr lang="en-US" sz="2200">
                <a:latin typeface="Calibri Bold" charset="0"/>
                <a:ea typeface="Calibri Bold" charset="0"/>
                <a:cs typeface="Calibri Bold" charset="0"/>
                <a:sym typeface="Calibri Bold" charset="0"/>
              </a:rPr>
              <a:t>most effective </a:t>
            </a:r>
            <a:r>
              <a:rPr lang="en-US" sz="2200"/>
              <a:t>ways—and perhaps the most effective way—of increasing student achievement.”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grpId="0" nodeType="clickEffect">
                                  <p:stCondLst>
                                    <p:cond delay="0"/>
                                  </p:stCondLst>
                                  <p:childTnLst>
                                    <p:set>
                                      <p:cBhvr>
                                        <p:cTn id="6" dur="1" fill="hold">
                                          <p:stCondLst>
                                            <p:cond delay="499"/>
                                          </p:stCondLst>
                                        </p:cTn>
                                        <p:tgtEl>
                                          <p:spTgt spid="2355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entr" presetSubtype="0" fill="hold" grpId="0" nodeType="clickEffect">
                                  <p:stCondLst>
                                    <p:cond delay="0"/>
                                  </p:stCondLst>
                                  <p:childTnLst>
                                    <p:set>
                                      <p:cBhvr>
                                        <p:cTn id="10" dur="1" fill="hold">
                                          <p:stCondLst>
                                            <p:cond delay="499"/>
                                          </p:stCondLst>
                                        </p:cTn>
                                        <p:tgtEl>
                                          <p:spTgt spid="2355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entr" presetSubtype="0" fill="hold" grpId="0" nodeType="clickEffect">
                                  <p:stCondLst>
                                    <p:cond delay="0"/>
                                  </p:stCondLst>
                                  <p:childTnLst>
                                    <p:set>
                                      <p:cBhvr>
                                        <p:cTn id="14" dur="1" fill="hold">
                                          <p:stCondLst>
                                            <p:cond delay="499"/>
                                          </p:stCondLst>
                                        </p:cTn>
                                        <p:tgtEl>
                                          <p:spTgt spid="2355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entr" presetSubtype="0" fill="hold" grpId="0" nodeType="clickEffect">
                                  <p:stCondLst>
                                    <p:cond delay="0"/>
                                  </p:stCondLst>
                                  <p:childTnLst>
                                    <p:set>
                                      <p:cBhvr>
                                        <p:cTn id="18" dur="1" fill="hold">
                                          <p:stCondLst>
                                            <p:cond delay="499"/>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nimBg="1" autoUpdateAnimBg="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ln/>
        </p:spPr>
        <p:txBody>
          <a:bodyPr rIns="132080"/>
          <a:lstStyle/>
          <a:p>
            <a:r>
              <a:rPr lang="en-US"/>
              <a:t>Black and Wiliam say…</a:t>
            </a:r>
          </a:p>
        </p:txBody>
      </p:sp>
      <p:sp>
        <p:nvSpPr>
          <p:cNvPr id="27650" name="Rectangle 2"/>
          <p:cNvSpPr>
            <a:spLocks noGrp="1" noChangeArrowheads="1"/>
          </p:cNvSpPr>
          <p:nvPr>
            <p:ph type="body" idx="1"/>
          </p:nvPr>
        </p:nvSpPr>
        <p:spPr>
          <a:ln/>
        </p:spPr>
        <p:txBody>
          <a:bodyPr rIns="132080"/>
          <a:lstStyle/>
          <a:p>
            <a:pPr>
              <a:buFont typeface="Arial" pitchFamily="-112" charset="0"/>
              <a:buNone/>
            </a:pPr>
            <a:r>
              <a:rPr lang="en-US" sz="3600"/>
              <a:t>If we are serious about improving student achievement, we have to focus relentlessly on </a:t>
            </a:r>
            <a:r>
              <a:rPr lang="en-US" sz="3600">
                <a:solidFill>
                  <a:srgbClr val="0000FF"/>
                </a:solidFill>
                <a:latin typeface="Calibri Bold" charset="0"/>
                <a:ea typeface="Calibri Bold" charset="0"/>
                <a:cs typeface="Calibri Bold" charset="0"/>
                <a:sym typeface="Calibri Bold" charset="0"/>
              </a:rPr>
              <a:t>changing</a:t>
            </a:r>
            <a:r>
              <a:rPr lang="en-US" sz="3600"/>
              <a:t> those things that teachers do that are the most important to </a:t>
            </a:r>
            <a:r>
              <a:rPr lang="en-US" sz="3600">
                <a:solidFill>
                  <a:srgbClr val="0000FF"/>
                </a:solidFill>
                <a:latin typeface="Calibri Bold" charset="0"/>
                <a:ea typeface="Calibri Bold" charset="0"/>
                <a:cs typeface="Calibri Bold" charset="0"/>
                <a:sym typeface="Calibri Bold" charset="0"/>
              </a:rPr>
              <a:t>change</a:t>
            </a:r>
            <a:r>
              <a:rPr lang="en-US" sz="3600"/>
              <a:t>: those things that, when we focus on them, and </a:t>
            </a:r>
            <a:r>
              <a:rPr lang="en-US" sz="3600">
                <a:solidFill>
                  <a:srgbClr val="0000FF"/>
                </a:solidFill>
                <a:latin typeface="Calibri Bold" charset="0"/>
                <a:ea typeface="Calibri Bold" charset="0"/>
                <a:cs typeface="Calibri Bold" charset="0"/>
                <a:sym typeface="Calibri Bold" charset="0"/>
              </a:rPr>
              <a:t>change</a:t>
            </a:r>
            <a:r>
              <a:rPr lang="en-US" sz="3600"/>
              <a:t> them, improve student learning.</a:t>
            </a:r>
          </a:p>
        </p:txBody>
      </p:sp>
    </p:spTree>
  </p:cSld>
  <p:clrMapOvr>
    <a:masterClrMapping/>
  </p:clrMapOvr>
  <p:transition/>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48</TotalTime>
  <Words>2792</Words>
  <Application>Microsoft Macintosh PowerPoint</Application>
  <PresentationFormat>On-screen Show (4:3)</PresentationFormat>
  <Paragraphs>172</Paragraphs>
  <Slides>24</Slides>
  <Notes>24</Notes>
  <HiddenSlides>0</HiddenSlides>
  <MMClips>0</MMClips>
  <ScaleCrop>false</ScaleCrop>
  <HeadingPairs>
    <vt:vector size="4" baseType="variant">
      <vt:variant>
        <vt:lpstr>Design Template</vt:lpstr>
      </vt:variant>
      <vt:variant>
        <vt:i4>1</vt:i4>
      </vt:variant>
      <vt:variant>
        <vt:lpstr>Slide Titles</vt:lpstr>
      </vt:variant>
      <vt:variant>
        <vt:i4>24</vt:i4>
      </vt:variant>
    </vt:vector>
  </HeadingPairs>
  <TitlesOfParts>
    <vt:vector size="25" baseType="lpstr">
      <vt:lpstr>Office Theme</vt:lpstr>
      <vt:lpstr>Goal</vt:lpstr>
      <vt:lpstr>Slide 2</vt:lpstr>
      <vt:lpstr>Slide 3</vt:lpstr>
      <vt:lpstr>Slide 4</vt:lpstr>
      <vt:lpstr>Slide 5</vt:lpstr>
      <vt:lpstr>What is the research behind Formative Assessment?</vt:lpstr>
      <vt:lpstr>Slide 7</vt:lpstr>
      <vt:lpstr>Slide 8</vt:lpstr>
      <vt:lpstr>Black and Wiliam say…</vt:lpstr>
      <vt:lpstr>Black and Wiliam again…</vt:lpstr>
      <vt:lpstr>Black and Wiliam again…</vt:lpstr>
      <vt:lpstr>Three Fundamental Changes to Practice to Increase Student Achievement</vt:lpstr>
      <vt:lpstr>Slide 13</vt:lpstr>
      <vt:lpstr>Slide 14</vt:lpstr>
      <vt:lpstr>Slide 15</vt:lpstr>
      <vt:lpstr>Slide 16</vt:lpstr>
      <vt:lpstr>Slide 17</vt:lpstr>
      <vt:lpstr>Slide 18</vt:lpstr>
      <vt:lpstr>Slide 19</vt:lpstr>
      <vt:lpstr>Slide 20</vt:lpstr>
      <vt:lpstr>Slide 21</vt:lpstr>
      <vt:lpstr>Slide 22</vt:lpstr>
      <vt:lpstr>Slide 23</vt:lpstr>
      <vt:lpstr>Slide 24</vt:lpstr>
    </vt:vector>
  </TitlesOfParts>
  <Company>Western Washington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Goal</dc:title>
  <dc:creator>Shannon Warren</dc:creator>
  <cp:lastModifiedBy>Shannon Warren</cp:lastModifiedBy>
  <cp:revision>4</cp:revision>
  <dcterms:created xsi:type="dcterms:W3CDTF">2011-10-07T01:41:46Z</dcterms:created>
  <dcterms:modified xsi:type="dcterms:W3CDTF">2011-10-07T02:11:02Z</dcterms:modified>
</cp:coreProperties>
</file>